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autoCompressPictures="0">
  <p:sldMasterIdLst>
    <p:sldMasterId id="2147483702" r:id="rId1"/>
  </p:sldMasterIdLst>
  <p:notesMasterIdLst>
    <p:notesMasterId r:id="rId29"/>
  </p:notesMasterIdLst>
  <p:sldIdLst>
    <p:sldId id="256" r:id="rId2"/>
    <p:sldId id="257" r:id="rId3"/>
    <p:sldId id="264" r:id="rId4"/>
    <p:sldId id="258" r:id="rId5"/>
    <p:sldId id="262" r:id="rId6"/>
    <p:sldId id="259" r:id="rId7"/>
    <p:sldId id="260" r:id="rId8"/>
    <p:sldId id="261" r:id="rId9"/>
    <p:sldId id="263" r:id="rId10"/>
    <p:sldId id="269" r:id="rId11"/>
    <p:sldId id="265" r:id="rId12"/>
    <p:sldId id="267" r:id="rId13"/>
    <p:sldId id="268" r:id="rId14"/>
    <p:sldId id="270" r:id="rId15"/>
    <p:sldId id="282" r:id="rId16"/>
    <p:sldId id="271" r:id="rId17"/>
    <p:sldId id="283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</p:sldIdLst>
  <p:sldSz cx="9144000" cy="6858000" type="screen4x3"/>
  <p:notesSz cx="7104063" cy="10234613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56">
          <p15:clr>
            <a:srgbClr val="A4A3A4"/>
          </p15:clr>
        </p15:guide>
        <p15:guide id="2" pos="287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74">
          <p15:clr>
            <a:srgbClr val="A4A3A4"/>
          </p15:clr>
        </p15:guide>
        <p15:guide id="2" pos="2149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:hp="http://schemas.haansoft.com/office/presentation/8.0" xmlns:dsp="http://schemas.microsoft.com/office/drawing/2008/diagram" xmlns:dgm="http://schemas.openxmlformats.org/drawingml/2006/diagram" xmlns:c="http://schemas.openxmlformats.org/drawingml/2006/chart" xmlns="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364"/>
    <p:restoredTop sz="88363" autoAdjust="0"/>
  </p:normalViewPr>
  <p:slideViewPr>
    <p:cSldViewPr snapToGrid="0">
      <p:cViewPr varScale="1">
        <p:scale>
          <a:sx n="77" d="100"/>
          <a:sy n="77" d="100"/>
        </p:scale>
        <p:origin x="1219" y="67"/>
      </p:cViewPr>
      <p:guideLst>
        <p:guide orient="horz" pos="2156"/>
        <p:guide pos="2876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874"/>
        <p:guide pos="2149"/>
      </p:guideLst>
    </p:cSldViewPr>
  </p:notesViewPr>
  <p:gridSpacing cx="72010" cy="7201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2" y="2"/>
            <a:ext cx="3078427" cy="511731"/>
          </a:xfrm>
          <a:prstGeom prst="rect">
            <a:avLst/>
          </a:prstGeom>
          <a:noFill/>
          <a:ln>
            <a:noFill/>
          </a:ln>
        </p:spPr>
        <p:txBody>
          <a:bodyPr wrap="square" lIns="99050" tIns="49525" rIns="99050" bIns="4952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>
              <a:defRPr/>
            </a:pPr>
            <a:endParaRPr lang="ko-KR" altLang="en-US"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4023994" y="2"/>
            <a:ext cx="3078427" cy="511731"/>
          </a:xfrm>
          <a:prstGeom prst="rect">
            <a:avLst/>
          </a:prstGeom>
          <a:noFill/>
          <a:ln>
            <a:noFill/>
          </a:ln>
        </p:spPr>
        <p:txBody>
          <a:bodyPr wrap="square" lIns="99050" tIns="49525" rIns="99050" bIns="49525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Google Shape;5;n"/>
          <p:cNvSpPr>
            <a:spLocks noGrp="1" noRot="1" noChangeAspect="1" noTextEdit="1"/>
          </p:cNvSpPr>
          <p:nvPr>
            <p:ph type="sldImg" idx="3"/>
          </p:nvPr>
        </p:nvSpPr>
        <p:spPr>
          <a:xfrm>
            <a:off x="993775" y="768350"/>
            <a:ext cx="5116513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w="sm" len="sm"/>
            <a:tailEnd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710407" y="4861442"/>
            <a:ext cx="5683250" cy="4605575"/>
          </a:xfrm>
          <a:prstGeom prst="rect">
            <a:avLst/>
          </a:prstGeom>
          <a:noFill/>
          <a:ln>
            <a:noFill/>
          </a:ln>
        </p:spPr>
        <p:txBody>
          <a:bodyPr wrap="square" lIns="99050" tIns="49525" rIns="99050" bIns="49525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2" y="9721108"/>
            <a:ext cx="3078427" cy="511731"/>
          </a:xfrm>
          <a:prstGeom prst="rect">
            <a:avLst/>
          </a:prstGeom>
          <a:noFill/>
          <a:ln>
            <a:noFill/>
          </a:ln>
        </p:spPr>
        <p:txBody>
          <a:bodyPr wrap="square" lIns="99050" tIns="49525" rIns="99050" bIns="49525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>
              <a:defRPr/>
            </a:pPr>
            <a:endParaRPr lang="ko-KR" altLang="en-US"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4023994" y="9721108"/>
            <a:ext cx="3078427" cy="511731"/>
          </a:xfrm>
          <a:prstGeom prst="rect">
            <a:avLst/>
          </a:prstGeom>
          <a:noFill/>
          <a:ln>
            <a:noFill/>
          </a:ln>
        </p:spPr>
        <p:txBody>
          <a:bodyPr wrap="square" lIns="99050" tIns="49525" rIns="99050" bIns="4952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ko-KR" sz="1400" b="0" i="0" u="none" strike="noStrike" cap="none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t>‹#›</a:t>
            </a:fld>
            <a:endParaRPr sz="1400" b="0" i="0" u="none" strike="noStrike" cap="none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hdr="0" ft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:notes"/>
          <p:cNvSpPr txBox="1">
            <a:spLocks noGrp="1"/>
          </p:cNvSpPr>
          <p:nvPr>
            <p:ph type="body" idx="1"/>
          </p:nvPr>
        </p:nvSpPr>
        <p:spPr>
          <a:xfrm>
            <a:off x="710407" y="4861442"/>
            <a:ext cx="5683250" cy="4605575"/>
          </a:xfrm>
          <a:prstGeom prst="rect">
            <a:avLst/>
          </a:prstGeom>
        </p:spPr>
        <p:txBody>
          <a:bodyPr wrap="square" lIns="99050" tIns="49525" rIns="99050" bIns="495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  <p:sp>
        <p:nvSpPr>
          <p:cNvPr id="103" name="Google Shape;103;p1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993775" y="768350"/>
            <a:ext cx="5116513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4:notes"/>
          <p:cNvSpPr txBox="1">
            <a:spLocks noGrp="1"/>
          </p:cNvSpPr>
          <p:nvPr>
            <p:ph type="body" idx="1"/>
          </p:nvPr>
        </p:nvSpPr>
        <p:spPr>
          <a:xfrm>
            <a:off x="710407" y="4861442"/>
            <a:ext cx="5683250" cy="4605575"/>
          </a:xfrm>
          <a:prstGeom prst="rect">
            <a:avLst/>
          </a:prstGeom>
        </p:spPr>
        <p:txBody>
          <a:bodyPr wrap="square" lIns="99050" tIns="49525" rIns="99050" bIns="495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  <p:sp>
        <p:nvSpPr>
          <p:cNvPr id="221" name="Google Shape;221;p14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993775" y="768350"/>
            <a:ext cx="5116513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0:notes"/>
          <p:cNvSpPr txBox="1">
            <a:spLocks noGrp="1"/>
          </p:cNvSpPr>
          <p:nvPr>
            <p:ph type="body" idx="1"/>
          </p:nvPr>
        </p:nvSpPr>
        <p:spPr>
          <a:xfrm>
            <a:off x="710407" y="4861442"/>
            <a:ext cx="5683250" cy="4605575"/>
          </a:xfrm>
          <a:prstGeom prst="rect">
            <a:avLst/>
          </a:prstGeom>
        </p:spPr>
        <p:txBody>
          <a:bodyPr wrap="square" lIns="99050" tIns="49525" rIns="99050" bIns="495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  <p:sp>
        <p:nvSpPr>
          <p:cNvPr id="184" name="Google Shape;184;p1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993775" y="768350"/>
            <a:ext cx="5116513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2:notes"/>
          <p:cNvSpPr txBox="1">
            <a:spLocks noGrp="1"/>
          </p:cNvSpPr>
          <p:nvPr>
            <p:ph type="body" idx="1"/>
          </p:nvPr>
        </p:nvSpPr>
        <p:spPr>
          <a:xfrm>
            <a:off x="710407" y="4861442"/>
            <a:ext cx="5683250" cy="4605575"/>
          </a:xfrm>
          <a:prstGeom prst="rect">
            <a:avLst/>
          </a:prstGeom>
        </p:spPr>
        <p:txBody>
          <a:bodyPr wrap="square" lIns="99050" tIns="49525" rIns="99050" bIns="495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  <p:sp>
        <p:nvSpPr>
          <p:cNvPr id="201" name="Google Shape;201;p12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993775" y="768350"/>
            <a:ext cx="5116513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3:notes"/>
          <p:cNvSpPr txBox="1">
            <a:spLocks noGrp="1"/>
          </p:cNvSpPr>
          <p:nvPr>
            <p:ph type="body" idx="1"/>
          </p:nvPr>
        </p:nvSpPr>
        <p:spPr>
          <a:xfrm>
            <a:off x="710407" y="4861442"/>
            <a:ext cx="5683250" cy="4605575"/>
          </a:xfrm>
          <a:prstGeom prst="rect">
            <a:avLst/>
          </a:prstGeom>
        </p:spPr>
        <p:txBody>
          <a:bodyPr wrap="square" lIns="99050" tIns="49525" rIns="99050" bIns="495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 dirty="0"/>
          </a:p>
        </p:txBody>
      </p:sp>
      <p:sp>
        <p:nvSpPr>
          <p:cNvPr id="211" name="Google Shape;211;p13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993775" y="768350"/>
            <a:ext cx="5116513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7:notes"/>
          <p:cNvSpPr txBox="1">
            <a:spLocks noGrp="1"/>
          </p:cNvSpPr>
          <p:nvPr>
            <p:ph type="body" idx="1"/>
          </p:nvPr>
        </p:nvSpPr>
        <p:spPr>
          <a:xfrm>
            <a:off x="710407" y="4861442"/>
            <a:ext cx="5683250" cy="4605575"/>
          </a:xfrm>
          <a:prstGeom prst="rect">
            <a:avLst/>
          </a:prstGeom>
        </p:spPr>
        <p:txBody>
          <a:bodyPr wrap="square" lIns="99050" tIns="49525" rIns="99050" bIns="495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  <p:sp>
        <p:nvSpPr>
          <p:cNvPr id="243" name="Google Shape;243;p27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993775" y="768350"/>
            <a:ext cx="5116513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7:notes"/>
          <p:cNvSpPr txBox="1">
            <a:spLocks noGrp="1"/>
          </p:cNvSpPr>
          <p:nvPr>
            <p:ph type="body" idx="1"/>
          </p:nvPr>
        </p:nvSpPr>
        <p:spPr>
          <a:xfrm>
            <a:off x="710407" y="4861442"/>
            <a:ext cx="5683250" cy="4605575"/>
          </a:xfrm>
          <a:prstGeom prst="rect">
            <a:avLst/>
          </a:prstGeom>
        </p:spPr>
        <p:txBody>
          <a:bodyPr wrap="square" lIns="99050" tIns="49525" rIns="99050" bIns="495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  <p:sp>
        <p:nvSpPr>
          <p:cNvPr id="243" name="Google Shape;243;p27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993775" y="768350"/>
            <a:ext cx="5116513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306514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8:notes"/>
          <p:cNvSpPr txBox="1">
            <a:spLocks noGrp="1"/>
          </p:cNvSpPr>
          <p:nvPr>
            <p:ph type="body" idx="1"/>
          </p:nvPr>
        </p:nvSpPr>
        <p:spPr>
          <a:xfrm>
            <a:off x="710407" y="4861442"/>
            <a:ext cx="5683250" cy="4605575"/>
          </a:xfrm>
          <a:prstGeom prst="rect">
            <a:avLst/>
          </a:prstGeom>
        </p:spPr>
        <p:txBody>
          <a:bodyPr wrap="square" lIns="99050" tIns="49525" rIns="99050" bIns="495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  <p:sp>
        <p:nvSpPr>
          <p:cNvPr id="231" name="Google Shape;231;p28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993775" y="768350"/>
            <a:ext cx="5116513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8:notes"/>
          <p:cNvSpPr txBox="1">
            <a:spLocks noGrp="1"/>
          </p:cNvSpPr>
          <p:nvPr>
            <p:ph type="body" idx="1"/>
          </p:nvPr>
        </p:nvSpPr>
        <p:spPr>
          <a:xfrm>
            <a:off x="710407" y="4861442"/>
            <a:ext cx="5683250" cy="4605575"/>
          </a:xfrm>
          <a:prstGeom prst="rect">
            <a:avLst/>
          </a:prstGeom>
        </p:spPr>
        <p:txBody>
          <a:bodyPr wrap="square" lIns="99050" tIns="49525" rIns="99050" bIns="495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  <p:sp>
        <p:nvSpPr>
          <p:cNvPr id="231" name="Google Shape;231;p28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993775" y="768350"/>
            <a:ext cx="5116513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427416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21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993775" y="768350"/>
            <a:ext cx="5116513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w="sm" len="sm"/>
            <a:tailEnd w="sm" len="sm"/>
          </a:ln>
        </p:spPr>
      </p:sp>
      <p:sp>
        <p:nvSpPr>
          <p:cNvPr id="318" name="Google Shape;318;p21:notes"/>
          <p:cNvSpPr txBox="1">
            <a:spLocks noGrp="1"/>
          </p:cNvSpPr>
          <p:nvPr>
            <p:ph type="body" idx="1"/>
          </p:nvPr>
        </p:nvSpPr>
        <p:spPr>
          <a:xfrm>
            <a:off x="710407" y="4861442"/>
            <a:ext cx="5683250" cy="4605575"/>
          </a:xfrm>
          <a:prstGeom prst="rect">
            <a:avLst/>
          </a:prstGeom>
          <a:noFill/>
          <a:ln>
            <a:noFill/>
          </a:ln>
        </p:spPr>
        <p:txBody>
          <a:bodyPr wrap="square" lIns="99050" tIns="49525" rIns="99050" bIns="495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  <p:sp>
        <p:nvSpPr>
          <p:cNvPr id="319" name="Google Shape;319;p21:notes"/>
          <p:cNvSpPr txBox="1">
            <a:spLocks noGrp="1"/>
          </p:cNvSpPr>
          <p:nvPr>
            <p:ph type="sldNum" idx="12"/>
          </p:nvPr>
        </p:nvSpPr>
        <p:spPr>
          <a:xfrm>
            <a:off x="4023994" y="9721108"/>
            <a:ext cx="3078427" cy="511731"/>
          </a:xfrm>
          <a:prstGeom prst="rect">
            <a:avLst/>
          </a:prstGeom>
          <a:noFill/>
          <a:ln>
            <a:noFill/>
          </a:ln>
        </p:spPr>
        <p:txBody>
          <a:bodyPr wrap="square" lIns="99050" tIns="49525" rIns="99050" bIns="495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t>18</a:t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5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993775" y="768350"/>
            <a:ext cx="5116513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w="sm" len="sm"/>
            <a:tailEnd w="sm" len="sm"/>
          </a:ln>
        </p:spPr>
      </p:sp>
      <p:sp>
        <p:nvSpPr>
          <p:cNvPr id="252" name="Google Shape;252;p15:notes"/>
          <p:cNvSpPr txBox="1">
            <a:spLocks noGrp="1"/>
          </p:cNvSpPr>
          <p:nvPr>
            <p:ph type="body" idx="1"/>
          </p:nvPr>
        </p:nvSpPr>
        <p:spPr>
          <a:xfrm>
            <a:off x="710407" y="4861442"/>
            <a:ext cx="5683250" cy="4605575"/>
          </a:xfrm>
          <a:prstGeom prst="rect">
            <a:avLst/>
          </a:prstGeom>
          <a:noFill/>
          <a:ln>
            <a:noFill/>
          </a:ln>
        </p:spPr>
        <p:txBody>
          <a:bodyPr wrap="square" lIns="99050" tIns="49525" rIns="99050" bIns="495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  <p:sp>
        <p:nvSpPr>
          <p:cNvPr id="253" name="Google Shape;253;p15:notes"/>
          <p:cNvSpPr txBox="1">
            <a:spLocks noGrp="1"/>
          </p:cNvSpPr>
          <p:nvPr>
            <p:ph type="sldNum" idx="12"/>
          </p:nvPr>
        </p:nvSpPr>
        <p:spPr>
          <a:xfrm>
            <a:off x="4023994" y="9721108"/>
            <a:ext cx="3078427" cy="511731"/>
          </a:xfrm>
          <a:prstGeom prst="rect">
            <a:avLst/>
          </a:prstGeom>
          <a:noFill/>
          <a:ln>
            <a:noFill/>
          </a:ln>
        </p:spPr>
        <p:txBody>
          <a:bodyPr wrap="square" lIns="99050" tIns="49525" rIns="99050" bIns="495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:notes"/>
          <p:cNvSpPr txBox="1">
            <a:spLocks noGrp="1"/>
          </p:cNvSpPr>
          <p:nvPr>
            <p:ph type="body" idx="1"/>
          </p:nvPr>
        </p:nvSpPr>
        <p:spPr>
          <a:xfrm>
            <a:off x="710407" y="4861442"/>
            <a:ext cx="5683250" cy="4605575"/>
          </a:xfrm>
          <a:prstGeom prst="rect">
            <a:avLst/>
          </a:prstGeom>
        </p:spPr>
        <p:txBody>
          <a:bodyPr wrap="square" lIns="99050" tIns="49525" rIns="99050" bIns="495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  <p:sp>
        <p:nvSpPr>
          <p:cNvPr id="111" name="Google Shape;111;p2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993775" y="768350"/>
            <a:ext cx="5116513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6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993775" y="768350"/>
            <a:ext cx="5116513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w="sm" len="sm"/>
            <a:tailEnd w="sm" len="sm"/>
          </a:ln>
        </p:spPr>
      </p:sp>
      <p:sp>
        <p:nvSpPr>
          <p:cNvPr id="261" name="Google Shape;261;p16:notes"/>
          <p:cNvSpPr txBox="1">
            <a:spLocks noGrp="1"/>
          </p:cNvSpPr>
          <p:nvPr>
            <p:ph type="body" idx="1"/>
          </p:nvPr>
        </p:nvSpPr>
        <p:spPr>
          <a:xfrm>
            <a:off x="710407" y="4861442"/>
            <a:ext cx="5683250" cy="4605575"/>
          </a:xfrm>
          <a:prstGeom prst="rect">
            <a:avLst/>
          </a:prstGeom>
          <a:noFill/>
          <a:ln>
            <a:noFill/>
          </a:ln>
        </p:spPr>
        <p:txBody>
          <a:bodyPr wrap="square" lIns="99050" tIns="49525" rIns="99050" bIns="495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  <p:sp>
        <p:nvSpPr>
          <p:cNvPr id="262" name="Google Shape;262;p16:notes"/>
          <p:cNvSpPr txBox="1">
            <a:spLocks noGrp="1"/>
          </p:cNvSpPr>
          <p:nvPr>
            <p:ph type="sldNum" idx="12"/>
          </p:nvPr>
        </p:nvSpPr>
        <p:spPr>
          <a:xfrm>
            <a:off x="4023994" y="9721108"/>
            <a:ext cx="3078427" cy="511731"/>
          </a:xfrm>
          <a:prstGeom prst="rect">
            <a:avLst/>
          </a:prstGeom>
          <a:noFill/>
          <a:ln>
            <a:noFill/>
          </a:ln>
        </p:spPr>
        <p:txBody>
          <a:bodyPr wrap="square" lIns="99050" tIns="49525" rIns="99050" bIns="495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t>20</a:t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17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993775" y="768350"/>
            <a:ext cx="5116513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w="sm" len="sm"/>
            <a:tailEnd w="sm" len="sm"/>
          </a:ln>
        </p:spPr>
      </p:sp>
      <p:sp>
        <p:nvSpPr>
          <p:cNvPr id="271" name="Google Shape;271;p17:notes"/>
          <p:cNvSpPr txBox="1">
            <a:spLocks noGrp="1"/>
          </p:cNvSpPr>
          <p:nvPr>
            <p:ph type="body" idx="1"/>
          </p:nvPr>
        </p:nvSpPr>
        <p:spPr>
          <a:xfrm>
            <a:off x="710407" y="4861442"/>
            <a:ext cx="5683250" cy="4605575"/>
          </a:xfrm>
          <a:prstGeom prst="rect">
            <a:avLst/>
          </a:prstGeom>
          <a:noFill/>
          <a:ln>
            <a:noFill/>
          </a:ln>
        </p:spPr>
        <p:txBody>
          <a:bodyPr wrap="square" lIns="99050" tIns="49525" rIns="99050" bIns="495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  <p:sp>
        <p:nvSpPr>
          <p:cNvPr id="272" name="Google Shape;272;p17:notes"/>
          <p:cNvSpPr txBox="1">
            <a:spLocks noGrp="1"/>
          </p:cNvSpPr>
          <p:nvPr>
            <p:ph type="sldNum" idx="12"/>
          </p:nvPr>
        </p:nvSpPr>
        <p:spPr>
          <a:xfrm>
            <a:off x="4023994" y="9721108"/>
            <a:ext cx="3078427" cy="511731"/>
          </a:xfrm>
          <a:prstGeom prst="rect">
            <a:avLst/>
          </a:prstGeom>
          <a:noFill/>
          <a:ln>
            <a:noFill/>
          </a:ln>
        </p:spPr>
        <p:txBody>
          <a:bodyPr wrap="square" lIns="99050" tIns="49525" rIns="99050" bIns="495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t>21</a:t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8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993775" y="768350"/>
            <a:ext cx="5116513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w="sm" len="sm"/>
            <a:tailEnd w="sm" len="sm"/>
          </a:ln>
        </p:spPr>
      </p:sp>
      <p:sp>
        <p:nvSpPr>
          <p:cNvPr id="282" name="Google Shape;282;p18:notes"/>
          <p:cNvSpPr txBox="1">
            <a:spLocks noGrp="1"/>
          </p:cNvSpPr>
          <p:nvPr>
            <p:ph type="body" idx="1"/>
          </p:nvPr>
        </p:nvSpPr>
        <p:spPr>
          <a:xfrm>
            <a:off x="710407" y="4861442"/>
            <a:ext cx="5683250" cy="4605575"/>
          </a:xfrm>
          <a:prstGeom prst="rect">
            <a:avLst/>
          </a:prstGeom>
          <a:noFill/>
          <a:ln>
            <a:noFill/>
          </a:ln>
        </p:spPr>
        <p:txBody>
          <a:bodyPr wrap="square" lIns="99050" tIns="49525" rIns="99050" bIns="495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  <p:sp>
        <p:nvSpPr>
          <p:cNvPr id="283" name="Google Shape;283;p18:notes"/>
          <p:cNvSpPr txBox="1">
            <a:spLocks noGrp="1"/>
          </p:cNvSpPr>
          <p:nvPr>
            <p:ph type="sldNum" idx="12"/>
          </p:nvPr>
        </p:nvSpPr>
        <p:spPr>
          <a:xfrm>
            <a:off x="4023994" y="9721108"/>
            <a:ext cx="3078427" cy="511731"/>
          </a:xfrm>
          <a:prstGeom prst="rect">
            <a:avLst/>
          </a:prstGeom>
          <a:noFill/>
          <a:ln>
            <a:noFill/>
          </a:ln>
        </p:spPr>
        <p:txBody>
          <a:bodyPr wrap="square" lIns="99050" tIns="49525" rIns="99050" bIns="495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t>22</a:t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19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993775" y="768350"/>
            <a:ext cx="5116513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w="sm" len="sm"/>
            <a:tailEnd w="sm" len="sm"/>
          </a:ln>
        </p:spPr>
      </p:sp>
      <p:sp>
        <p:nvSpPr>
          <p:cNvPr id="296" name="Google Shape;296;p19:notes"/>
          <p:cNvSpPr txBox="1">
            <a:spLocks noGrp="1"/>
          </p:cNvSpPr>
          <p:nvPr>
            <p:ph type="body" idx="1"/>
          </p:nvPr>
        </p:nvSpPr>
        <p:spPr>
          <a:xfrm>
            <a:off x="710407" y="4861442"/>
            <a:ext cx="5683250" cy="4605575"/>
          </a:xfrm>
          <a:prstGeom prst="rect">
            <a:avLst/>
          </a:prstGeom>
          <a:noFill/>
          <a:ln>
            <a:noFill/>
          </a:ln>
        </p:spPr>
        <p:txBody>
          <a:bodyPr wrap="square" lIns="99050" tIns="49525" rIns="99050" bIns="495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  <p:sp>
        <p:nvSpPr>
          <p:cNvPr id="297" name="Google Shape;297;p19:notes"/>
          <p:cNvSpPr txBox="1">
            <a:spLocks noGrp="1"/>
          </p:cNvSpPr>
          <p:nvPr>
            <p:ph type="sldNum" idx="12"/>
          </p:nvPr>
        </p:nvSpPr>
        <p:spPr>
          <a:xfrm>
            <a:off x="4023994" y="9721108"/>
            <a:ext cx="3078427" cy="511731"/>
          </a:xfrm>
          <a:prstGeom prst="rect">
            <a:avLst/>
          </a:prstGeom>
          <a:noFill/>
          <a:ln>
            <a:noFill/>
          </a:ln>
        </p:spPr>
        <p:txBody>
          <a:bodyPr wrap="square" lIns="99050" tIns="49525" rIns="99050" bIns="495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t>23</a:t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2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993775" y="768350"/>
            <a:ext cx="5116513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w="sm" len="sm"/>
            <a:tailEnd w="sm" len="sm"/>
          </a:ln>
        </p:spPr>
      </p:sp>
      <p:sp>
        <p:nvSpPr>
          <p:cNvPr id="308" name="Google Shape;308;p20:notes"/>
          <p:cNvSpPr txBox="1">
            <a:spLocks noGrp="1"/>
          </p:cNvSpPr>
          <p:nvPr>
            <p:ph type="body" idx="1"/>
          </p:nvPr>
        </p:nvSpPr>
        <p:spPr>
          <a:xfrm>
            <a:off x="710407" y="4861442"/>
            <a:ext cx="5683250" cy="4605575"/>
          </a:xfrm>
          <a:prstGeom prst="rect">
            <a:avLst/>
          </a:prstGeom>
          <a:noFill/>
          <a:ln>
            <a:noFill/>
          </a:ln>
        </p:spPr>
        <p:txBody>
          <a:bodyPr wrap="square" lIns="99050" tIns="49525" rIns="99050" bIns="495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/>
          </a:p>
        </p:txBody>
      </p:sp>
      <p:sp>
        <p:nvSpPr>
          <p:cNvPr id="309" name="Google Shape;309;p20:notes"/>
          <p:cNvSpPr txBox="1">
            <a:spLocks noGrp="1"/>
          </p:cNvSpPr>
          <p:nvPr>
            <p:ph type="sldNum" idx="12"/>
          </p:nvPr>
        </p:nvSpPr>
        <p:spPr>
          <a:xfrm>
            <a:off x="4023994" y="9721108"/>
            <a:ext cx="3078427" cy="511731"/>
          </a:xfrm>
          <a:prstGeom prst="rect">
            <a:avLst/>
          </a:prstGeom>
          <a:noFill/>
          <a:ln>
            <a:noFill/>
          </a:ln>
        </p:spPr>
        <p:txBody>
          <a:bodyPr wrap="square" lIns="99050" tIns="49525" rIns="99050" bIns="495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t>24</a:t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24:notes"/>
          <p:cNvSpPr txBox="1">
            <a:spLocks noGrp="1"/>
          </p:cNvSpPr>
          <p:nvPr>
            <p:ph type="body" idx="1"/>
          </p:nvPr>
        </p:nvSpPr>
        <p:spPr>
          <a:xfrm>
            <a:off x="710407" y="4861442"/>
            <a:ext cx="5683250" cy="4605575"/>
          </a:xfrm>
          <a:prstGeom prst="rect">
            <a:avLst/>
          </a:prstGeom>
        </p:spPr>
        <p:txBody>
          <a:bodyPr wrap="square" lIns="99050" tIns="49525" rIns="99050" bIns="495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  <p:sp>
        <p:nvSpPr>
          <p:cNvPr id="350" name="Google Shape;350;p24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993775" y="768350"/>
            <a:ext cx="5116513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206250C4-0E9A-42DD-85A1-087716A785B8}" type="slidenum">
              <a:rPr lang="en-US" altLang="en-US"/>
              <a:pPr lvl="0">
                <a:defRPr lang="ko-KR" altLang="en-US"/>
              </a:pPr>
              <a:t>26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29:notes"/>
          <p:cNvSpPr txBox="1">
            <a:spLocks noGrp="1"/>
          </p:cNvSpPr>
          <p:nvPr>
            <p:ph type="body" idx="1"/>
          </p:nvPr>
        </p:nvSpPr>
        <p:spPr>
          <a:xfrm>
            <a:off x="710407" y="4861442"/>
            <a:ext cx="5683250" cy="4605575"/>
          </a:xfrm>
          <a:prstGeom prst="rect">
            <a:avLst/>
          </a:prstGeom>
        </p:spPr>
        <p:txBody>
          <a:bodyPr wrap="square" lIns="99050" tIns="49525" rIns="99050" bIns="495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  <p:sp>
        <p:nvSpPr>
          <p:cNvPr id="374" name="Google Shape;374;p29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993775" y="768350"/>
            <a:ext cx="5116513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9:notes"/>
          <p:cNvSpPr txBox="1">
            <a:spLocks noGrp="1"/>
          </p:cNvSpPr>
          <p:nvPr>
            <p:ph type="body" idx="1"/>
          </p:nvPr>
        </p:nvSpPr>
        <p:spPr>
          <a:xfrm>
            <a:off x="710407" y="4861442"/>
            <a:ext cx="5683250" cy="4605575"/>
          </a:xfrm>
          <a:prstGeom prst="rect">
            <a:avLst/>
          </a:prstGeom>
        </p:spPr>
        <p:txBody>
          <a:bodyPr wrap="square" lIns="99050" tIns="49525" rIns="99050" bIns="495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  <p:sp>
        <p:nvSpPr>
          <p:cNvPr id="176" name="Google Shape;176;p9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993775" y="768350"/>
            <a:ext cx="5116513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3:notes"/>
          <p:cNvSpPr txBox="1">
            <a:spLocks noGrp="1"/>
          </p:cNvSpPr>
          <p:nvPr>
            <p:ph type="body" idx="1"/>
          </p:nvPr>
        </p:nvSpPr>
        <p:spPr>
          <a:xfrm>
            <a:off x="710407" y="4861442"/>
            <a:ext cx="5683250" cy="4605575"/>
          </a:xfrm>
          <a:prstGeom prst="rect">
            <a:avLst/>
          </a:prstGeom>
        </p:spPr>
        <p:txBody>
          <a:bodyPr wrap="square" lIns="99050" tIns="49525" rIns="99050" bIns="495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  <p:sp>
        <p:nvSpPr>
          <p:cNvPr id="122" name="Google Shape;122;p3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993775" y="768350"/>
            <a:ext cx="5116513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7:notes"/>
          <p:cNvSpPr txBox="1">
            <a:spLocks noGrp="1"/>
          </p:cNvSpPr>
          <p:nvPr>
            <p:ph type="body" idx="1"/>
          </p:nvPr>
        </p:nvSpPr>
        <p:spPr>
          <a:xfrm>
            <a:off x="710407" y="4861442"/>
            <a:ext cx="5683250" cy="4605575"/>
          </a:xfrm>
          <a:prstGeom prst="rect">
            <a:avLst/>
          </a:prstGeom>
        </p:spPr>
        <p:txBody>
          <a:bodyPr wrap="square" lIns="99050" tIns="49525" rIns="99050" bIns="495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  <p:sp>
        <p:nvSpPr>
          <p:cNvPr id="157" name="Google Shape;157;p7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993775" y="768350"/>
            <a:ext cx="5116513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4:notes"/>
          <p:cNvSpPr txBox="1">
            <a:spLocks noGrp="1"/>
          </p:cNvSpPr>
          <p:nvPr>
            <p:ph type="body" idx="1"/>
          </p:nvPr>
        </p:nvSpPr>
        <p:spPr>
          <a:xfrm>
            <a:off x="710407" y="4861442"/>
            <a:ext cx="5683250" cy="4605575"/>
          </a:xfrm>
          <a:prstGeom prst="rect">
            <a:avLst/>
          </a:prstGeom>
        </p:spPr>
        <p:txBody>
          <a:bodyPr wrap="square" lIns="99050" tIns="49525" rIns="99050" bIns="495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  <p:sp>
        <p:nvSpPr>
          <p:cNvPr id="130" name="Google Shape;130;p4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993775" y="768350"/>
            <a:ext cx="5116513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5:notes"/>
          <p:cNvSpPr txBox="1">
            <a:spLocks noGrp="1"/>
          </p:cNvSpPr>
          <p:nvPr>
            <p:ph type="body" idx="1"/>
          </p:nvPr>
        </p:nvSpPr>
        <p:spPr>
          <a:xfrm>
            <a:off x="710407" y="4861442"/>
            <a:ext cx="5683250" cy="4605575"/>
          </a:xfrm>
          <a:prstGeom prst="rect">
            <a:avLst/>
          </a:prstGeom>
        </p:spPr>
        <p:txBody>
          <a:bodyPr wrap="square" lIns="99050" tIns="49525" rIns="99050" bIns="495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  <p:sp>
        <p:nvSpPr>
          <p:cNvPr id="139" name="Google Shape;139;p5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993775" y="768350"/>
            <a:ext cx="5116513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6:notes"/>
          <p:cNvSpPr txBox="1">
            <a:spLocks noGrp="1"/>
          </p:cNvSpPr>
          <p:nvPr>
            <p:ph type="body" idx="1"/>
          </p:nvPr>
        </p:nvSpPr>
        <p:spPr>
          <a:xfrm>
            <a:off x="710407" y="4861442"/>
            <a:ext cx="5683250" cy="4605575"/>
          </a:xfrm>
          <a:prstGeom prst="rect">
            <a:avLst/>
          </a:prstGeom>
        </p:spPr>
        <p:txBody>
          <a:bodyPr wrap="square" lIns="99050" tIns="49525" rIns="99050" bIns="495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  <p:sp>
        <p:nvSpPr>
          <p:cNvPr id="148" name="Google Shape;148;p6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993775" y="768350"/>
            <a:ext cx="5116513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8:notes"/>
          <p:cNvSpPr txBox="1">
            <a:spLocks noGrp="1"/>
          </p:cNvSpPr>
          <p:nvPr>
            <p:ph type="body" idx="1"/>
          </p:nvPr>
        </p:nvSpPr>
        <p:spPr>
          <a:xfrm>
            <a:off x="710407" y="4861442"/>
            <a:ext cx="5683250" cy="4605575"/>
          </a:xfrm>
          <a:prstGeom prst="rect">
            <a:avLst/>
          </a:prstGeom>
        </p:spPr>
        <p:txBody>
          <a:bodyPr wrap="square" lIns="99050" tIns="49525" rIns="99050" bIns="495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  <p:sp>
        <p:nvSpPr>
          <p:cNvPr id="165" name="Google Shape;165;p8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993775" y="768350"/>
            <a:ext cx="5116513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본문" type="vertTx">
  <p:cSld name="VERTICAL_TEXT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1"/>
          <p:cNvSpPr txBox="1">
            <a:spLocks noGrp="1"/>
          </p:cNvSpPr>
          <p:nvPr>
            <p:ph type="body" idx="1"/>
          </p:nvPr>
        </p:nvSpPr>
        <p:spPr>
          <a:xfrm rot="5400000">
            <a:off x="2309018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2" name="Google Shape;92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본문" type="vertTitleAndTx">
  <p:cSld name="VERTICAL_TITLE_AND_VERTICAL_TEXT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2"/>
          <p:cNvSpPr txBox="1">
            <a:spLocks noGrp="1"/>
          </p:cNvSpPr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2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8" name="Google Shape;98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 rotWithShape="1">
          <a:blip r:embed="rId2"/>
          <a:stretch>
            <a:fillRect/>
          </a:stretch>
        </p:blipFill>
        <p:spPr>
          <a:xfrm>
            <a:off x="0" y="28754"/>
            <a:ext cx="9144000" cy="6800491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628B487C-8DB3-45EB-9538-2500040D0F0E}" type="datetime1">
              <a:rPr lang="ko-KR" altLang="en-US"/>
              <a:pPr lvl="0">
                <a:defRPr lang="ko-KR" altLang="en-US"/>
              </a:pPr>
              <a:t>2022-09-26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8CC76BB1-246E-4810-B75C-21AF79B23BD4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06090"/>
          </a:xfrm>
        </p:spPr>
        <p:txBody>
          <a:bodyPr>
            <a:normAutofit/>
          </a:bodyPr>
          <a:lstStyle>
            <a:lvl1pPr>
              <a:defRPr sz="3200" b="1">
                <a:latin typeface="+mn-ea"/>
                <a:ea typeface="+mn-ea"/>
              </a:defRPr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5328592"/>
          </a:xfrm>
        </p:spPr>
        <p:txBody>
          <a:bodyPr>
            <a:normAutofit/>
          </a:bodyPr>
          <a:lstStyle>
            <a:lvl1pPr>
              <a:buFont typeface="Wingdings"/>
              <a:buChar char="v"/>
              <a:defRPr sz="2000"/>
            </a:lvl1pPr>
            <a:lvl2pPr>
              <a:buFont typeface="Wingdings"/>
              <a:buChar char="§"/>
              <a:defRPr sz="18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8" name="직사각형 7"/>
          <p:cNvSpPr/>
          <p:nvPr userDrawn="1"/>
        </p:nvSpPr>
        <p:spPr>
          <a:xfrm>
            <a:off x="0" y="0"/>
            <a:ext cx="9120336" cy="6858000"/>
          </a:xfrm>
          <a:prstGeom prst="rect">
            <a:avLst/>
          </a:prstGeom>
          <a:solidFill>
            <a:schemeClr val="bg1">
              <a:alpha val="89000"/>
            </a:schemeClr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 userDrawn="1"/>
        </p:nvPicPr>
        <p:blipFill rotWithShape="1">
          <a:blip r:embed="rId3"/>
          <a:stretch>
            <a:fillRect/>
          </a:stretch>
        </p:blipFill>
        <p:spPr>
          <a:xfrm>
            <a:off x="0" y="6223956"/>
            <a:ext cx="1631504" cy="634044"/>
          </a:xfrm>
          <a:prstGeom prst="rect">
            <a:avLst/>
          </a:prstGeom>
        </p:spPr>
      </p:pic>
      <p:sp>
        <p:nvSpPr>
          <p:cNvPr id="12" name="직사각형 11"/>
          <p:cNvSpPr/>
          <p:nvPr userDrawn="1"/>
        </p:nvSpPr>
        <p:spPr>
          <a:xfrm>
            <a:off x="0" y="6093296"/>
            <a:ext cx="1703512" cy="764704"/>
          </a:xfrm>
          <a:prstGeom prst="rect">
            <a:avLst/>
          </a:prstGeom>
          <a:solidFill>
            <a:schemeClr val="bg1">
              <a:alpha val="49000"/>
            </a:schemeClr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37916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3"/>
          <p:cNvSpPr/>
          <p:nvPr/>
        </p:nvSpPr>
        <p:spPr>
          <a:xfrm>
            <a:off x="0" y="0"/>
            <a:ext cx="9120336" cy="6858000"/>
          </a:xfrm>
          <a:prstGeom prst="rect">
            <a:avLst/>
          </a:prstGeom>
          <a:solidFill>
            <a:schemeClr val="lt1">
              <a:alpha val="88627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" name="Google Shape;24;p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706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 b="1"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body" idx="1"/>
          </p:nvPr>
        </p:nvSpPr>
        <p:spPr>
          <a:xfrm>
            <a:off x="457200" y="1196752"/>
            <a:ext cx="8229600" cy="5328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❖"/>
              <a:defRPr sz="2000"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oogle Shape;30;p4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31" name="Google Shape;31;p4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0" y="28754"/>
              <a:ext cx="9144000" cy="680049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" name="Google Shape;32;p4"/>
            <p:cNvSpPr/>
            <p:nvPr/>
          </p:nvSpPr>
          <p:spPr>
            <a:xfrm>
              <a:off x="0" y="0"/>
              <a:ext cx="9120336" cy="6858000"/>
            </a:xfrm>
            <a:prstGeom prst="rect">
              <a:avLst/>
            </a:prstGeom>
            <a:solidFill>
              <a:schemeClr val="lt1">
                <a:alpha val="88627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33" name="Google Shape;33;p4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algun Gothic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내용 2개" type="twoObj">
  <p:cSld name="TWO_OBJECT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oogle Shape;39;p5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40" name="Google Shape;40;p5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0" y="28754"/>
              <a:ext cx="9144000" cy="680049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1" name="Google Shape;41;p5"/>
            <p:cNvSpPr/>
            <p:nvPr/>
          </p:nvSpPr>
          <p:spPr>
            <a:xfrm>
              <a:off x="0" y="0"/>
              <a:ext cx="9120336" cy="6858000"/>
            </a:xfrm>
            <a:prstGeom prst="rect">
              <a:avLst/>
            </a:prstGeom>
            <a:solidFill>
              <a:schemeClr val="lt1">
                <a:alpha val="88627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42" name="Google Shape;42;p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45" name="Google Shape;45;p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6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50" name="Google Shape;50;p6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0" y="28754"/>
              <a:ext cx="9144000" cy="680049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1" name="Google Shape;51;p6"/>
            <p:cNvSpPr/>
            <p:nvPr/>
          </p:nvSpPr>
          <p:spPr>
            <a:xfrm>
              <a:off x="0" y="0"/>
              <a:ext cx="9120336" cy="6858000"/>
            </a:xfrm>
            <a:prstGeom prst="rect">
              <a:avLst/>
            </a:prstGeom>
            <a:solidFill>
              <a:schemeClr val="lt1">
                <a:alpha val="88627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52" name="Google Shape;52;p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6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4" name="Google Shape;54;p6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55" name="Google Shape;55;p6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6" name="Google Shape;56;p6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57" name="Google Shape;57;p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oogle Shape;61;p7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62" name="Google Shape;62;p7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0" y="28754"/>
              <a:ext cx="9144000" cy="680049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3" name="Google Shape;63;p7"/>
            <p:cNvSpPr/>
            <p:nvPr/>
          </p:nvSpPr>
          <p:spPr>
            <a:xfrm>
              <a:off x="0" y="0"/>
              <a:ext cx="9120336" cy="6858000"/>
            </a:xfrm>
            <a:prstGeom prst="rect">
              <a:avLst/>
            </a:prstGeom>
            <a:solidFill>
              <a:schemeClr val="lt1">
                <a:alpha val="88627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64" name="Google Shape;64;p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Google Shape;69;p8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70" name="Google Shape;70;p8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0" y="28754"/>
              <a:ext cx="9144000" cy="680049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1" name="Google Shape;71;p8"/>
            <p:cNvSpPr/>
            <p:nvPr/>
          </p:nvSpPr>
          <p:spPr>
            <a:xfrm>
              <a:off x="0" y="0"/>
              <a:ext cx="9120336" cy="6858000"/>
            </a:xfrm>
            <a:prstGeom prst="rect">
              <a:avLst/>
            </a:prstGeom>
            <a:solidFill>
              <a:schemeClr val="lt1">
                <a:alpha val="88627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72" name="Google Shape;72;p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내용 및 설명" type="objTx">
  <p:cSld name="OBJECT_WITH_CAPTION_TEXT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9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78" name="Google Shape;78;p9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79" name="Google Shape;79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그림 및 설명" type="picTx">
  <p:cSld name="PICTURE_WITH_CAPTION_TEXT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0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0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85" name="Google Shape;85;p10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86" name="Google Shape;86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Office 테마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pPr>
              <a:defRPr/>
            </a:pPr>
            <a:endParaRPr lang="ko-KR" altLang="en-US"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>
              <a:defRPr/>
            </a:pPr>
            <a:endParaRPr lang="ko-KR" altLang="en-US"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>
              <a:defRPr/>
            </a:pPr>
            <a:endParaRPr lang="ko-KR" altLang="en-US"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>
              <a:defRPr/>
            </a:pPr>
            <a:endParaRPr lang="ko-KR" altLang="en-US"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ko-K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</p:sldLayoutIdLst>
  <p:transition/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mp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tm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mp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tm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lecture-demo.ira.uka.de/knn-demo/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scikit-learn.org/stable/modules/generated/sklearn.neighbors.KNeighborsClassifier.html#sklearn.neighbors.KNeighborsClassifier.fit" TargetMode="External"/><Relationship Id="rId4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" name="Google Shape;105;p13"/>
          <p:cNvGrpSpPr/>
          <p:nvPr/>
        </p:nvGrpSpPr>
        <p:grpSpPr>
          <a:xfrm>
            <a:off x="0" y="0"/>
            <a:ext cx="9186836" cy="6885384"/>
            <a:chOff x="0" y="0"/>
            <a:chExt cx="9186836" cy="6885384"/>
          </a:xfrm>
        </p:grpSpPr>
        <p:pic>
          <p:nvPicPr>
            <p:cNvPr id="106" name="Google Shape;106;p1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0" y="0"/>
              <a:ext cx="9120336" cy="6858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7" name="Google Shape;107;p13"/>
            <p:cNvSpPr/>
            <p:nvPr/>
          </p:nvSpPr>
          <p:spPr>
            <a:xfrm>
              <a:off x="0" y="27384"/>
              <a:ext cx="9186836" cy="6858000"/>
            </a:xfrm>
            <a:prstGeom prst="rect">
              <a:avLst/>
            </a:prstGeom>
            <a:solidFill>
              <a:schemeClr val="lt1">
                <a:alpha val="86666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08" name="Google Shape;108;p13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2D5C97"/>
              </a:buClr>
              <a:buSzPts val="4400"/>
              <a:buFont typeface="Arial"/>
              <a:buNone/>
            </a:pPr>
            <a:r>
              <a:rPr lang="ko-KR" b="1">
                <a:solidFill>
                  <a:srgbClr val="2D5C97"/>
                </a:solidFill>
                <a:latin typeface="Arial"/>
                <a:ea typeface="Arial"/>
                <a:cs typeface="Arial"/>
                <a:sym typeface="Arial"/>
              </a:rPr>
              <a:t>K-Nearest Neighbor</a:t>
            </a:r>
            <a:r>
              <a:rPr lang="en-US" altLang="ko-KR" b="1">
                <a:solidFill>
                  <a:srgbClr val="2D5C97"/>
                </a:solidFill>
                <a:latin typeface="Arial"/>
                <a:ea typeface="Arial"/>
                <a:cs typeface="Arial"/>
                <a:sym typeface="Arial"/>
              </a:rPr>
              <a:t> (KNN)</a:t>
            </a:r>
            <a:endParaRPr b="1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6"/>
          <p:cNvSpPr/>
          <p:nvPr/>
        </p:nvSpPr>
        <p:spPr>
          <a:xfrm>
            <a:off x="0" y="0"/>
            <a:ext cx="9120336" cy="1340768"/>
          </a:xfrm>
          <a:prstGeom prst="rect">
            <a:avLst/>
          </a:prstGeom>
          <a:solidFill>
            <a:srgbClr val="FFFF00">
              <a:alpha val="14900"/>
            </a:srgbClr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 b="0" i="0" u="none" strike="noStrike" cap="none">
              <a:solidFill>
                <a:schemeClr val="lt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224" name="Google Shape;224;p26"/>
          <p:cNvSpPr/>
          <p:nvPr/>
        </p:nvSpPr>
        <p:spPr>
          <a:xfrm>
            <a:off x="457199" y="274638"/>
            <a:ext cx="8219257" cy="922114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맑은 고딕"/>
              <a:buNone/>
              <a:defRPr/>
            </a:pPr>
            <a:r>
              <a:rPr lang="ko-KR" altLang="ko-KR" sz="3600" b="1" i="0" u="none" strike="noStrike" cap="none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KNN 알고리즘</a:t>
            </a:r>
            <a:r>
              <a:rPr lang="ko-KR" altLang="en-US" sz="3600" b="1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 소개 </a:t>
            </a:r>
            <a:r>
              <a:rPr lang="en-US" altLang="ko-KR" sz="3600" b="1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– </a:t>
            </a:r>
            <a:r>
              <a:rPr lang="ko-KR" altLang="en-US" sz="3600" b="1">
                <a:solidFill>
                  <a:schemeClr val="tx1"/>
                </a:solidFill>
                <a:latin typeface="맑은 고딕"/>
                <a:ea typeface="맑은 고딕"/>
                <a:cs typeface="맑은 고딕"/>
                <a:sym typeface="맑은 고딕"/>
              </a:rPr>
              <a:t>분류</a:t>
            </a:r>
            <a:r>
              <a:rPr lang="ko-KR" altLang="en-US" sz="3600" b="1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 </a:t>
            </a:r>
            <a:r>
              <a:rPr lang="en-US" altLang="ko-KR" sz="3600" b="1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/ </a:t>
            </a:r>
            <a:r>
              <a:rPr lang="ko-KR" altLang="en-US" sz="3600" b="1">
                <a:solidFill>
                  <a:schemeClr val="bg1">
                    <a:lumMod val="85000"/>
                  </a:schemeClr>
                </a:solidFill>
                <a:latin typeface="맑은 고딕"/>
                <a:ea typeface="맑은 고딕"/>
                <a:cs typeface="맑은 고딕"/>
                <a:sym typeface="맑은 고딕"/>
              </a:rPr>
              <a:t>예측</a:t>
            </a:r>
            <a:endParaRPr lang="ko-KR" altLang="ko-KR" sz="3600" b="1" i="0" u="none" strike="noStrike" cap="none">
              <a:solidFill>
                <a:schemeClr val="bg1">
                  <a:lumMod val="85000"/>
                </a:schemeClr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225" name="Google Shape;225;p26"/>
          <p:cNvSpPr txBox="1">
            <a:spLocks noGrp="1"/>
          </p:cNvSpPr>
          <p:nvPr>
            <p:ph type="sldNum" idx="12"/>
          </p:nvPr>
        </p:nvSpPr>
        <p:spPr>
          <a:xfrm>
            <a:off x="7248128" y="64008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t>10</a:t>
            </a:fld>
            <a:endParaRPr lang="en-US"/>
          </a:p>
        </p:txBody>
      </p:sp>
      <p:sp>
        <p:nvSpPr>
          <p:cNvPr id="226" name="Google Shape;226;p26"/>
          <p:cNvSpPr txBox="1"/>
          <p:nvPr/>
        </p:nvSpPr>
        <p:spPr>
          <a:xfrm>
            <a:off x="623392" y="1400218"/>
            <a:ext cx="8280920" cy="388577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371280" marR="0" lvl="0" indent="-371280" algn="just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Noto Sans Symbols"/>
              <a:buChar char="❖"/>
              <a:defRPr/>
            </a:pPr>
            <a:r>
              <a:rPr lang="ko-KR" sz="2000" b="1" i="0" u="none" strike="noStrike" cap="none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Weighted 3NN 분류</a:t>
            </a: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97E71B-89C0-4A46-B9C2-BE4C24633E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8805" y="1812925"/>
            <a:ext cx="6562725" cy="5029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2"/>
          <p:cNvSpPr/>
          <p:nvPr/>
        </p:nvSpPr>
        <p:spPr>
          <a:xfrm>
            <a:off x="0" y="0"/>
            <a:ext cx="9120336" cy="1340768"/>
          </a:xfrm>
          <a:prstGeom prst="rect">
            <a:avLst/>
          </a:prstGeom>
          <a:solidFill>
            <a:srgbClr val="FFFF00">
              <a:alpha val="1490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7" name="Google Shape;187;p22"/>
          <p:cNvSpPr/>
          <p:nvPr/>
        </p:nvSpPr>
        <p:spPr>
          <a:xfrm>
            <a:off x="457199" y="274638"/>
            <a:ext cx="8219257" cy="9221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맑은 고딕"/>
              <a:buNone/>
              <a:defRPr/>
            </a:pPr>
            <a:r>
              <a:rPr lang="ko-KR" altLang="ko-KR" sz="3600" b="1" i="0" u="none" strike="noStrike" cap="none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KNN 알고리즘</a:t>
            </a:r>
            <a:r>
              <a:rPr lang="ko-KR" altLang="en-US" sz="3600" b="1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 소개 </a:t>
            </a:r>
            <a:r>
              <a:rPr lang="en-US" altLang="ko-KR" sz="3600" b="1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– </a:t>
            </a:r>
            <a:r>
              <a:rPr lang="ko-KR" altLang="en-US" sz="3600" b="1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분류 </a:t>
            </a:r>
            <a:r>
              <a:rPr lang="en-US" altLang="ko-KR" sz="3600" b="1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/ </a:t>
            </a:r>
            <a:r>
              <a:rPr lang="ko-KR" altLang="en-US" sz="3600" b="1">
                <a:solidFill>
                  <a:schemeClr val="bg1">
                    <a:lumMod val="75000"/>
                  </a:schemeClr>
                </a:solidFill>
                <a:latin typeface="맑은 고딕"/>
                <a:ea typeface="맑은 고딕"/>
                <a:cs typeface="맑은 고딕"/>
                <a:sym typeface="맑은 고딕"/>
              </a:rPr>
              <a:t>예측</a:t>
            </a:r>
            <a:endParaRPr lang="ko-KR" altLang="ko-KR" sz="3600" b="1" i="0" u="none" strike="noStrike" cap="none">
              <a:solidFill>
                <a:schemeClr val="bg1">
                  <a:lumMod val="75000"/>
                </a:schemeClr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188" name="Google Shape;188;p22"/>
          <p:cNvSpPr txBox="1">
            <a:spLocks noGrp="1"/>
          </p:cNvSpPr>
          <p:nvPr>
            <p:ph type="sldNum" idx="12"/>
          </p:nvPr>
        </p:nvSpPr>
        <p:spPr>
          <a:xfrm>
            <a:off x="7248128" y="65532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11</a:t>
            </a:fld>
            <a:endParaRPr/>
          </a:p>
        </p:txBody>
      </p:sp>
      <p:sp>
        <p:nvSpPr>
          <p:cNvPr id="189" name="Google Shape;189;p22"/>
          <p:cNvSpPr txBox="1"/>
          <p:nvPr/>
        </p:nvSpPr>
        <p:spPr>
          <a:xfrm>
            <a:off x="623392" y="1400218"/>
            <a:ext cx="8280920" cy="1360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71280" marR="0" lvl="0" indent="-371280" algn="just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❖"/>
            </a:pPr>
            <a:r>
              <a:rPr lang="ko-KR" sz="20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K값의 영향</a:t>
            </a:r>
            <a:endParaRPr/>
          </a:p>
          <a:p>
            <a:pPr marL="630078" marR="0" lvl="1" indent="-270033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⮚"/>
            </a:pPr>
            <a:r>
              <a:rPr lang="ko-KR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K가 매우 작을 경우 : 데이터의 지역적 특성을 지나치게 반영 (overfitting)</a:t>
            </a:r>
            <a:endParaRPr/>
          </a:p>
          <a:p>
            <a:pPr marL="630078" marR="0" lvl="1" indent="-270033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⮚"/>
            </a:pPr>
            <a:r>
              <a:rPr lang="ko-KR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K가 매우 클 경우 : 다른 범주의 데이터를 너무 많이 포함하여 오분류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630078" marR="0" lvl="1" indent="-270033" algn="l" rtl="0">
              <a:lnSpc>
                <a:spcPct val="5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</a:pPr>
            <a:r>
              <a:rPr lang="ko-KR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                                                                       (underfitting)</a:t>
            </a:r>
            <a:endParaRPr/>
          </a:p>
        </p:txBody>
      </p:sp>
      <p:pic>
        <p:nvPicPr>
          <p:cNvPr id="190" name="Google Shape;190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80591" y="2780927"/>
            <a:ext cx="5782816" cy="39854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4"/>
          <p:cNvSpPr/>
          <p:nvPr/>
        </p:nvSpPr>
        <p:spPr>
          <a:xfrm>
            <a:off x="0" y="0"/>
            <a:ext cx="9120336" cy="1340768"/>
          </a:xfrm>
          <a:prstGeom prst="rect">
            <a:avLst/>
          </a:prstGeom>
          <a:solidFill>
            <a:srgbClr val="FFFF00">
              <a:alpha val="14900"/>
            </a:srgbClr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 b="0" i="0" u="none" strike="noStrike" cap="none">
              <a:solidFill>
                <a:schemeClr val="lt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204" name="Google Shape;204;p24"/>
          <p:cNvSpPr/>
          <p:nvPr/>
        </p:nvSpPr>
        <p:spPr>
          <a:xfrm>
            <a:off x="457199" y="274638"/>
            <a:ext cx="8219257" cy="922114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맑은 고딕"/>
              <a:buNone/>
              <a:defRPr/>
            </a:pPr>
            <a:r>
              <a:rPr lang="ko-KR" altLang="ko-KR" sz="3600" b="1" i="0" u="none" strike="noStrike" cap="none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KNN 알고리즘</a:t>
            </a:r>
            <a:r>
              <a:rPr lang="ko-KR" altLang="en-US" sz="3600" b="1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 소개 </a:t>
            </a:r>
            <a:r>
              <a:rPr lang="en-US" altLang="ko-KR" sz="3600" b="1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– </a:t>
            </a:r>
            <a:r>
              <a:rPr lang="ko-KR" altLang="en-US" sz="3600" b="1">
                <a:solidFill>
                  <a:schemeClr val="bg1">
                    <a:lumMod val="75000"/>
                  </a:schemeClr>
                </a:solidFill>
                <a:latin typeface="맑은 고딕"/>
                <a:ea typeface="맑은 고딕"/>
                <a:cs typeface="맑은 고딕"/>
                <a:sym typeface="맑은 고딕"/>
              </a:rPr>
              <a:t>분류</a:t>
            </a:r>
            <a:r>
              <a:rPr lang="ko-KR" altLang="en-US" sz="3600" b="1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 </a:t>
            </a:r>
            <a:r>
              <a:rPr lang="en-US" altLang="ko-KR" sz="3600" b="1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/ </a:t>
            </a:r>
            <a:r>
              <a:rPr lang="ko-KR" altLang="en-US" sz="3600" b="1">
                <a:solidFill>
                  <a:schemeClr val="tx1"/>
                </a:solidFill>
                <a:latin typeface="맑은 고딕"/>
                <a:ea typeface="맑은 고딕"/>
                <a:cs typeface="맑은 고딕"/>
                <a:sym typeface="맑은 고딕"/>
              </a:rPr>
              <a:t>예측</a:t>
            </a:r>
            <a:endParaRPr lang="ko-KR" altLang="ko-KR" sz="3600" b="1" i="0" u="none" strike="noStrike" cap="none">
              <a:solidFill>
                <a:schemeClr val="tx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205" name="Google Shape;205;p24"/>
          <p:cNvSpPr txBox="1">
            <a:spLocks noGrp="1"/>
          </p:cNvSpPr>
          <p:nvPr>
            <p:ph type="sldNum" idx="12"/>
          </p:nvPr>
        </p:nvSpPr>
        <p:spPr>
          <a:xfrm>
            <a:off x="7248128" y="65532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t>12</a:t>
            </a:fld>
            <a:endParaRPr lang="en-US"/>
          </a:p>
        </p:txBody>
      </p:sp>
      <p:sp>
        <p:nvSpPr>
          <p:cNvPr id="206" name="Google Shape;206;p24"/>
          <p:cNvSpPr txBox="1"/>
          <p:nvPr/>
        </p:nvSpPr>
        <p:spPr>
          <a:xfrm>
            <a:off x="623392" y="1400218"/>
            <a:ext cx="8280920" cy="388577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371280" marR="0" lvl="0" indent="-371280" algn="just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Noto Sans Symbols"/>
              <a:buChar char="❖"/>
              <a:defRPr/>
            </a:pPr>
            <a:r>
              <a:rPr lang="ko-KR" sz="2000" b="1" i="0" u="none" strike="noStrike" cap="none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3NN 예측</a:t>
            </a:r>
            <a:endParaRPr/>
          </a:p>
        </p:txBody>
      </p:sp>
      <p:sp>
        <p:nvSpPr>
          <p:cNvPr id="208" name="Google Shape;208;p24"/>
          <p:cNvSpPr/>
          <p:nvPr/>
        </p:nvSpPr>
        <p:spPr>
          <a:xfrm>
            <a:off x="1151626" y="6093300"/>
            <a:ext cx="7654200" cy="4200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sz="2200" b="0" i="0" u="none" strike="noStrike" cap="none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rPr>
              <a:t>Q : 3개의 데이터를 동일한 가중치로 취급해야 하는가?</a:t>
            </a: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FC5D370-C381-4DDF-9BD7-B2A591212F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5264" y="1845945"/>
            <a:ext cx="6703125" cy="416435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5"/>
          <p:cNvSpPr/>
          <p:nvPr/>
        </p:nvSpPr>
        <p:spPr>
          <a:xfrm>
            <a:off x="0" y="0"/>
            <a:ext cx="9120336" cy="1340768"/>
          </a:xfrm>
          <a:prstGeom prst="rect">
            <a:avLst/>
          </a:prstGeom>
          <a:solidFill>
            <a:srgbClr val="FFFF00">
              <a:alpha val="14900"/>
            </a:srgbClr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 b="0" i="0" u="none" strike="noStrike" cap="none">
              <a:solidFill>
                <a:schemeClr val="lt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214" name="Google Shape;214;p25"/>
          <p:cNvSpPr/>
          <p:nvPr/>
        </p:nvSpPr>
        <p:spPr>
          <a:xfrm>
            <a:off x="457199" y="274638"/>
            <a:ext cx="8219257" cy="922114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맑은 고딕"/>
              <a:buNone/>
              <a:defRPr/>
            </a:pPr>
            <a:r>
              <a:rPr lang="ko-KR" altLang="ko-KR" sz="3600" b="1" i="0" u="none" strike="noStrike" cap="none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KNN 알고리즘</a:t>
            </a:r>
            <a:r>
              <a:rPr lang="ko-KR" altLang="en-US" sz="3600" b="1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 소개 </a:t>
            </a:r>
            <a:r>
              <a:rPr lang="en-US" altLang="ko-KR" sz="3600" b="1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– </a:t>
            </a:r>
            <a:r>
              <a:rPr lang="ko-KR" altLang="en-US" sz="3600" b="1">
                <a:solidFill>
                  <a:schemeClr val="bg1">
                    <a:lumMod val="75000"/>
                  </a:schemeClr>
                </a:solidFill>
                <a:latin typeface="맑은 고딕"/>
                <a:ea typeface="맑은 고딕"/>
                <a:cs typeface="맑은 고딕"/>
                <a:sym typeface="맑은 고딕"/>
              </a:rPr>
              <a:t>분류</a:t>
            </a:r>
            <a:r>
              <a:rPr lang="ko-KR" altLang="en-US" sz="3600" b="1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 </a:t>
            </a:r>
            <a:r>
              <a:rPr lang="en-US" altLang="ko-KR" sz="3600" b="1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/ </a:t>
            </a:r>
            <a:r>
              <a:rPr lang="ko-KR" altLang="en-US" sz="3600" b="1">
                <a:solidFill>
                  <a:schemeClr val="tx1"/>
                </a:solidFill>
                <a:latin typeface="맑은 고딕"/>
                <a:ea typeface="맑은 고딕"/>
                <a:cs typeface="맑은 고딕"/>
                <a:sym typeface="맑은 고딕"/>
              </a:rPr>
              <a:t>예측</a:t>
            </a:r>
            <a:endParaRPr lang="ko-KR" altLang="ko-KR" sz="3600" b="1" i="0" u="none" strike="noStrike" cap="none">
              <a:solidFill>
                <a:schemeClr val="tx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215" name="Google Shape;215;p25"/>
          <p:cNvSpPr txBox="1">
            <a:spLocks noGrp="1"/>
          </p:cNvSpPr>
          <p:nvPr>
            <p:ph type="sldNum" idx="12"/>
          </p:nvPr>
        </p:nvSpPr>
        <p:spPr>
          <a:xfrm>
            <a:off x="7248128" y="65532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t>13</a:t>
            </a:fld>
            <a:endParaRPr lang="en-US"/>
          </a:p>
        </p:txBody>
      </p:sp>
      <p:sp>
        <p:nvSpPr>
          <p:cNvPr id="216" name="Google Shape;216;p25"/>
          <p:cNvSpPr txBox="1"/>
          <p:nvPr/>
        </p:nvSpPr>
        <p:spPr>
          <a:xfrm>
            <a:off x="623392" y="1400218"/>
            <a:ext cx="8280920" cy="388577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371280" marR="0" lvl="0" indent="-371280" algn="just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Noto Sans Symbols"/>
              <a:buChar char="❖"/>
              <a:defRPr/>
            </a:pPr>
            <a:r>
              <a:rPr lang="ko-KR" sz="2000" b="1" i="0" u="none" strike="noStrike" cap="none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Weighted 3NN 예측</a:t>
            </a:r>
            <a:endParaRPr/>
          </a:p>
        </p:txBody>
      </p:sp>
      <p:pic>
        <p:nvPicPr>
          <p:cNvPr id="218" name="Google Shape;218;p25"/>
          <p:cNvPicPr/>
          <p:nvPr/>
        </p:nvPicPr>
        <p:blipFill rotWithShape="1">
          <a:blip r:embed="rId3">
            <a:alphaModFix/>
          </a:blip>
          <a:srcRect/>
          <a:stretch>
            <a:fillRect/>
          </a:stretch>
        </p:blipFill>
        <p:spPr>
          <a:xfrm>
            <a:off x="1253153" y="6093668"/>
            <a:ext cx="6631215" cy="64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0A40B88-4210-4AC9-BC58-67A6CE45E6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4092" y="1954887"/>
            <a:ext cx="6225469" cy="39090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8"/>
          <p:cNvSpPr/>
          <p:nvPr/>
        </p:nvSpPr>
        <p:spPr>
          <a:xfrm>
            <a:off x="0" y="0"/>
            <a:ext cx="9118800" cy="1339200"/>
          </a:xfrm>
          <a:prstGeom prst="rect">
            <a:avLst/>
          </a:prstGeom>
          <a:solidFill>
            <a:schemeClr val="dk1">
              <a:alpha val="14900"/>
            </a:schemeClr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 b="0" i="0" u="none" strike="noStrike" cap="none">
              <a:solidFill>
                <a:schemeClr val="lt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246" name="Google Shape;246;p28"/>
          <p:cNvSpPr/>
          <p:nvPr/>
        </p:nvSpPr>
        <p:spPr>
          <a:xfrm>
            <a:off x="457199" y="274638"/>
            <a:ext cx="8219257" cy="922114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맑은 고딕"/>
              <a:buNone/>
              <a:defRPr/>
            </a:pPr>
            <a:r>
              <a:rPr lang="ko-KR" sz="3600" b="1" i="0" u="none" strike="noStrike" cap="none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참고 - 거리측도 [</a:t>
            </a:r>
            <a:r>
              <a:rPr lang="en-US" altLang="ko-KR" sz="3600" b="1" i="0" u="none" strike="noStrike" cap="none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1</a:t>
            </a:r>
            <a:r>
              <a:rPr lang="ko-KR" sz="3600" b="1" i="0" u="none" strike="noStrike" cap="none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/</a:t>
            </a:r>
            <a:r>
              <a:rPr lang="en-US" altLang="ko-KR" sz="3600" b="1" i="0" u="none" strike="noStrike" cap="none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2</a:t>
            </a:r>
            <a:r>
              <a:rPr lang="ko-KR" sz="3600" b="1" i="0" u="none" strike="noStrike" cap="none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]</a:t>
            </a:r>
          </a:p>
        </p:txBody>
      </p:sp>
      <p:sp>
        <p:nvSpPr>
          <p:cNvPr id="247" name="Google Shape;247;p28"/>
          <p:cNvSpPr txBox="1">
            <a:spLocks noGrp="1"/>
          </p:cNvSpPr>
          <p:nvPr>
            <p:ph type="sldNum" idx="12"/>
          </p:nvPr>
        </p:nvSpPr>
        <p:spPr>
          <a:xfrm>
            <a:off x="7248128" y="65532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t>14</a:t>
            </a:fld>
            <a:endParaRPr lang="en-US"/>
          </a:p>
        </p:txBody>
      </p:sp>
      <p:sp>
        <p:nvSpPr>
          <p:cNvPr id="248" name="Google Shape;248;p28"/>
          <p:cNvSpPr txBox="1"/>
          <p:nvPr/>
        </p:nvSpPr>
        <p:spPr>
          <a:xfrm>
            <a:off x="623392" y="1400216"/>
            <a:ext cx="8280920" cy="1302979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371280" marR="0" lvl="0" indent="-371280" algn="just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Noto Sans Symbols"/>
              <a:buChar char="❖"/>
              <a:defRPr/>
            </a:pPr>
            <a:r>
              <a:rPr lang="ko-KR" sz="2000" b="1" i="0" u="none" strike="noStrike" cap="none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Euclidean Distance</a:t>
            </a:r>
          </a:p>
          <a:p>
            <a:pPr marL="630078" marR="0" lvl="1" indent="-270033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Noto Sans Symbols"/>
              <a:buChar char="⮚"/>
              <a:defRPr/>
            </a:pPr>
            <a:r>
              <a:rPr lang="ko-KR" sz="2000" b="1" i="0" u="none" strike="noStrike" cap="none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가장 흔히 사용되는 거리 측도, L2 norm 개념과 동일</a:t>
            </a:r>
          </a:p>
          <a:p>
            <a:pPr marL="630078" marR="0" lvl="1" indent="-270033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Noto Sans Symbols"/>
              <a:buChar char="⮚"/>
              <a:defRPr/>
            </a:pPr>
            <a:r>
              <a:rPr lang="ko-KR" sz="2000" b="1" i="0" u="none" strike="noStrike" cap="none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두 관측치 사이의 직선 거리를 의미</a:t>
            </a:r>
            <a:endParaRPr/>
          </a:p>
        </p:txBody>
      </p:sp>
      <p:pic>
        <p:nvPicPr>
          <p:cNvPr id="249" name="Google Shape;249;p28"/>
          <p:cNvPicPr/>
          <p:nvPr/>
        </p:nvPicPr>
        <p:blipFill rotWithShape="1">
          <a:blip r:embed="rId3">
            <a:alphaModFix/>
          </a:blip>
          <a:srcRect/>
          <a:stretch>
            <a:fillRect/>
          </a:stretch>
        </p:blipFill>
        <p:spPr>
          <a:xfrm>
            <a:off x="2586037" y="3140968"/>
            <a:ext cx="3971925" cy="3171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8"/>
          <p:cNvSpPr/>
          <p:nvPr/>
        </p:nvSpPr>
        <p:spPr>
          <a:xfrm>
            <a:off x="0" y="0"/>
            <a:ext cx="9118800" cy="1339200"/>
          </a:xfrm>
          <a:prstGeom prst="rect">
            <a:avLst/>
          </a:prstGeom>
          <a:solidFill>
            <a:schemeClr val="dk1">
              <a:alpha val="14900"/>
            </a:schemeClr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 b="0" i="0" u="none" strike="noStrike" cap="none">
              <a:solidFill>
                <a:schemeClr val="lt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246" name="Google Shape;246;p28"/>
          <p:cNvSpPr/>
          <p:nvPr/>
        </p:nvSpPr>
        <p:spPr>
          <a:xfrm>
            <a:off x="457199" y="274638"/>
            <a:ext cx="8219257" cy="922114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맑은 고딕"/>
              <a:buNone/>
              <a:defRPr/>
            </a:pPr>
            <a:r>
              <a:rPr lang="ko-KR" sz="3600" b="1" i="0" u="none" strike="noStrike" cap="none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참고 - 거리측도 [</a:t>
            </a:r>
            <a:r>
              <a:rPr lang="en-US" altLang="ko-KR" sz="3600" b="1" i="0" u="none" strike="noStrike" cap="none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1</a:t>
            </a:r>
            <a:r>
              <a:rPr lang="ko-KR" sz="3600" b="1" i="0" u="none" strike="noStrike" cap="none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/</a:t>
            </a:r>
            <a:r>
              <a:rPr lang="en-US" altLang="ko-KR" sz="3600" b="1" i="0" u="none" strike="noStrike" cap="none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2</a:t>
            </a:r>
            <a:r>
              <a:rPr lang="ko-KR" sz="3600" b="1" i="0" u="none" strike="noStrike" cap="none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]</a:t>
            </a:r>
          </a:p>
        </p:txBody>
      </p:sp>
      <p:sp>
        <p:nvSpPr>
          <p:cNvPr id="247" name="Google Shape;247;p28"/>
          <p:cNvSpPr txBox="1">
            <a:spLocks noGrp="1"/>
          </p:cNvSpPr>
          <p:nvPr>
            <p:ph type="sldNum" idx="12"/>
          </p:nvPr>
        </p:nvSpPr>
        <p:spPr>
          <a:xfrm>
            <a:off x="7248128" y="65532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t>15</a:t>
            </a:fld>
            <a:endParaRPr lang="en-US"/>
          </a:p>
        </p:txBody>
      </p:sp>
      <p:sp>
        <p:nvSpPr>
          <p:cNvPr id="248" name="Google Shape;248;p28"/>
          <p:cNvSpPr txBox="1"/>
          <p:nvPr/>
        </p:nvSpPr>
        <p:spPr>
          <a:xfrm>
            <a:off x="623392" y="1400216"/>
            <a:ext cx="8280920" cy="400069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371280" marR="0" lvl="0" indent="-371280" algn="just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Noto Sans Symbols"/>
              <a:buChar char="❖"/>
              <a:defRPr/>
            </a:pPr>
            <a:r>
              <a:rPr lang="ko-KR" sz="2000" b="1" i="0" u="none" strike="noStrike" cap="none" dirty="0" err="1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Euclidean</a:t>
            </a:r>
            <a:r>
              <a:rPr lang="ko-KR" sz="2000" b="1" i="0" u="none" strike="noStrike" cap="none" dirty="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 </a:t>
            </a:r>
            <a:r>
              <a:rPr lang="ko-KR" sz="2000" b="1" i="0" u="none" strike="noStrike" cap="none" dirty="0" err="1" smtClean="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Distance</a:t>
            </a:r>
            <a:endParaRPr lang="ko-KR" sz="2000" b="1" i="0" u="none" strike="noStrike" cap="none" dirty="0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pic>
        <p:nvPicPr>
          <p:cNvPr id="8" name="그림 7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559" y="3041374"/>
            <a:ext cx="4663564" cy="3664226"/>
          </a:xfrm>
          <a:prstGeom prst="rect">
            <a:avLst/>
          </a:prstGeom>
        </p:spPr>
      </p:pic>
      <p:pic>
        <p:nvPicPr>
          <p:cNvPr id="3" name="그림 2" descr="화면 캡처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559" y="2104572"/>
            <a:ext cx="2651990" cy="632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691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7"/>
          <p:cNvSpPr/>
          <p:nvPr/>
        </p:nvSpPr>
        <p:spPr>
          <a:xfrm>
            <a:off x="0" y="0"/>
            <a:ext cx="9118800" cy="1339200"/>
          </a:xfrm>
          <a:prstGeom prst="rect">
            <a:avLst/>
          </a:prstGeom>
          <a:solidFill>
            <a:schemeClr val="dk1">
              <a:alpha val="14900"/>
            </a:schemeClr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 b="0" i="0" u="none" strike="noStrike" cap="none">
              <a:solidFill>
                <a:schemeClr val="lt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234" name="Google Shape;234;p27"/>
          <p:cNvSpPr/>
          <p:nvPr/>
        </p:nvSpPr>
        <p:spPr>
          <a:xfrm>
            <a:off x="457199" y="274638"/>
            <a:ext cx="8219257" cy="922114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맑은 고딕"/>
              <a:buNone/>
              <a:defRPr/>
            </a:pPr>
            <a:r>
              <a:rPr lang="ko-KR" sz="3600" b="1" i="0" u="none" strike="noStrike" cap="none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참고 - 거리측도 [</a:t>
            </a:r>
            <a:r>
              <a:rPr lang="en-US" altLang="ko-KR" sz="3600" b="1" i="0" u="none" strike="noStrike" cap="none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2</a:t>
            </a:r>
            <a:r>
              <a:rPr lang="ko-KR" sz="3600" b="1" i="0" u="none" strike="noStrike" cap="none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/</a:t>
            </a:r>
            <a:r>
              <a:rPr lang="en-US" altLang="ko-KR" sz="3600" b="1" i="0" u="none" strike="noStrike" cap="none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2</a:t>
            </a:r>
            <a:r>
              <a:rPr lang="ko-KR" sz="3600" b="1" i="0" u="none" strike="noStrike" cap="none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]</a:t>
            </a:r>
          </a:p>
        </p:txBody>
      </p:sp>
      <p:sp>
        <p:nvSpPr>
          <p:cNvPr id="235" name="Google Shape;235;p27"/>
          <p:cNvSpPr txBox="1">
            <a:spLocks noGrp="1"/>
          </p:cNvSpPr>
          <p:nvPr>
            <p:ph type="sldNum" idx="12"/>
          </p:nvPr>
        </p:nvSpPr>
        <p:spPr>
          <a:xfrm>
            <a:off x="7248128" y="65532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t>16</a:t>
            </a:fld>
            <a:endParaRPr lang="en-US"/>
          </a:p>
        </p:txBody>
      </p:sp>
      <p:sp>
        <p:nvSpPr>
          <p:cNvPr id="236" name="Google Shape;236;p27"/>
          <p:cNvSpPr txBox="1"/>
          <p:nvPr/>
        </p:nvSpPr>
        <p:spPr>
          <a:xfrm>
            <a:off x="623392" y="1400216"/>
            <a:ext cx="8280920" cy="845779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371280" marR="0" lvl="0" indent="-371280" algn="just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Noto Sans Symbols"/>
              <a:buChar char="❖"/>
              <a:defRPr/>
            </a:pPr>
            <a:r>
              <a:rPr lang="ko-KR" sz="2000" b="1" i="0" u="none" strike="noStrike" cap="none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Manhattan Distance</a:t>
            </a:r>
          </a:p>
          <a:p>
            <a:pPr marL="630078" marR="0" lvl="1" indent="-270033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Noto Sans Symbols"/>
              <a:buChar char="⮚"/>
              <a:defRPr/>
            </a:pPr>
            <a:r>
              <a:rPr lang="ko-KR" sz="2000" b="1" i="0" u="none" strike="noStrike" cap="none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L1 Norm 개념과 동일</a:t>
            </a:r>
            <a:endParaRPr/>
          </a:p>
        </p:txBody>
      </p:sp>
      <p:pic>
        <p:nvPicPr>
          <p:cNvPr id="237" name="Google Shape;237;p27"/>
          <p:cNvPicPr/>
          <p:nvPr/>
        </p:nvPicPr>
        <p:blipFill rotWithShape="1">
          <a:blip r:embed="rId3">
            <a:alphaModFix/>
          </a:blip>
          <a:srcRect/>
          <a:stretch>
            <a:fillRect/>
          </a:stretch>
        </p:blipFill>
        <p:spPr>
          <a:xfrm>
            <a:off x="4860032" y="1412776"/>
            <a:ext cx="3400425" cy="87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7"/>
          <p:cNvPicPr/>
          <p:nvPr/>
        </p:nvPicPr>
        <p:blipFill rotWithShape="1">
          <a:blip r:embed="rId4">
            <a:alphaModFix/>
          </a:blip>
          <a:srcRect/>
          <a:stretch>
            <a:fillRect/>
          </a:stretch>
        </p:blipFill>
        <p:spPr>
          <a:xfrm>
            <a:off x="251520" y="2325960"/>
            <a:ext cx="4105275" cy="434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27"/>
          <p:cNvPicPr/>
          <p:nvPr/>
        </p:nvPicPr>
        <p:blipFill rotWithShape="1">
          <a:blip r:embed="rId5">
            <a:alphaModFix/>
          </a:blip>
          <a:srcRect/>
          <a:stretch>
            <a:fillRect/>
          </a:stretch>
        </p:blipFill>
        <p:spPr>
          <a:xfrm>
            <a:off x="5004048" y="2325959"/>
            <a:ext cx="3905250" cy="4343400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27"/>
          <p:cNvSpPr/>
          <p:nvPr/>
        </p:nvSpPr>
        <p:spPr>
          <a:xfrm>
            <a:off x="4499992" y="3861048"/>
            <a:ext cx="360040" cy="1008112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 cmpd="sng">
            <a:solidFill>
              <a:srgbClr val="263E5A"/>
            </a:solidFill>
            <a:prstDash val="solid"/>
            <a:round/>
            <a:headEnd w="sm" len="sm"/>
            <a:tailEnd w="sm" len="sm"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 b="0" i="0" u="none" strike="noStrike" cap="none">
              <a:solidFill>
                <a:schemeClr val="lt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7"/>
          <p:cNvSpPr/>
          <p:nvPr/>
        </p:nvSpPr>
        <p:spPr>
          <a:xfrm>
            <a:off x="0" y="0"/>
            <a:ext cx="9118800" cy="1339200"/>
          </a:xfrm>
          <a:prstGeom prst="rect">
            <a:avLst/>
          </a:prstGeom>
          <a:solidFill>
            <a:schemeClr val="dk1">
              <a:alpha val="14900"/>
            </a:schemeClr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 b="0" i="0" u="none" strike="noStrike" cap="none">
              <a:solidFill>
                <a:schemeClr val="lt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234" name="Google Shape;234;p27"/>
          <p:cNvSpPr/>
          <p:nvPr/>
        </p:nvSpPr>
        <p:spPr>
          <a:xfrm>
            <a:off x="457199" y="274638"/>
            <a:ext cx="8219257" cy="922114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맑은 고딕"/>
              <a:buNone/>
              <a:defRPr/>
            </a:pPr>
            <a:r>
              <a:rPr lang="ko-KR" sz="3600" b="1" i="0" u="none" strike="noStrike" cap="none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참고 - 거리측도 [</a:t>
            </a:r>
            <a:r>
              <a:rPr lang="en-US" altLang="ko-KR" sz="3600" b="1" i="0" u="none" strike="noStrike" cap="none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2</a:t>
            </a:r>
            <a:r>
              <a:rPr lang="ko-KR" sz="3600" b="1" i="0" u="none" strike="noStrike" cap="none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/</a:t>
            </a:r>
            <a:r>
              <a:rPr lang="en-US" altLang="ko-KR" sz="3600" b="1" i="0" u="none" strike="noStrike" cap="none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2</a:t>
            </a:r>
            <a:r>
              <a:rPr lang="ko-KR" sz="3600" b="1" i="0" u="none" strike="noStrike" cap="none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]</a:t>
            </a:r>
          </a:p>
        </p:txBody>
      </p:sp>
      <p:sp>
        <p:nvSpPr>
          <p:cNvPr id="235" name="Google Shape;235;p27"/>
          <p:cNvSpPr txBox="1">
            <a:spLocks noGrp="1"/>
          </p:cNvSpPr>
          <p:nvPr>
            <p:ph type="sldNum" idx="12"/>
          </p:nvPr>
        </p:nvSpPr>
        <p:spPr>
          <a:xfrm>
            <a:off x="7248128" y="65532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t>17</a:t>
            </a:fld>
            <a:endParaRPr lang="en-US"/>
          </a:p>
        </p:txBody>
      </p:sp>
      <p:sp>
        <p:nvSpPr>
          <p:cNvPr id="236" name="Google Shape;236;p27"/>
          <p:cNvSpPr txBox="1"/>
          <p:nvPr/>
        </p:nvSpPr>
        <p:spPr>
          <a:xfrm>
            <a:off x="623392" y="1400216"/>
            <a:ext cx="8280920" cy="400069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371280" marR="0" lvl="0" indent="-371280" algn="just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Noto Sans Symbols"/>
              <a:buChar char="❖"/>
              <a:defRPr/>
            </a:pPr>
            <a:r>
              <a:rPr lang="ko-KR" sz="2000" b="1" i="0" u="none" strike="noStrike" cap="none" dirty="0" err="1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Manhattan</a:t>
            </a:r>
            <a:r>
              <a:rPr lang="ko-KR" sz="2000" b="1" i="0" u="none" strike="noStrike" cap="none" dirty="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 </a:t>
            </a:r>
            <a:r>
              <a:rPr lang="ko-KR" sz="2000" b="1" i="0" u="none" strike="noStrike" cap="none" dirty="0" err="1" smtClean="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Distance</a:t>
            </a:r>
            <a:endParaRPr lang="ko-KR" sz="2000" b="1" i="0" u="none" strike="noStrike" cap="none" dirty="0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679" y="2052274"/>
            <a:ext cx="4718443" cy="4805726"/>
          </a:xfrm>
          <a:prstGeom prst="rect">
            <a:avLst/>
          </a:prstGeom>
        </p:spPr>
      </p:pic>
      <p:pic>
        <p:nvPicPr>
          <p:cNvPr id="3" name="그림 2" descr="화면 캡처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9671" y="1339200"/>
            <a:ext cx="2270957" cy="792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034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35"/>
          <p:cNvSpPr/>
          <p:nvPr/>
        </p:nvSpPr>
        <p:spPr>
          <a:xfrm>
            <a:off x="0" y="0"/>
            <a:ext cx="9120336" cy="1340768"/>
          </a:xfrm>
          <a:prstGeom prst="rect">
            <a:avLst/>
          </a:prstGeom>
          <a:solidFill>
            <a:srgbClr val="42C7F1">
              <a:alpha val="14900"/>
            </a:srgbClr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 b="0" i="0" u="none" strike="noStrike" cap="none">
              <a:solidFill>
                <a:schemeClr val="lt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322" name="Google Shape;322;p35"/>
          <p:cNvSpPr/>
          <p:nvPr/>
        </p:nvSpPr>
        <p:spPr>
          <a:xfrm>
            <a:off x="457199" y="274638"/>
            <a:ext cx="8219257" cy="922114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맑은 고딕"/>
              <a:buNone/>
              <a:defRPr/>
            </a:pPr>
            <a:r>
              <a:rPr lang="ko-KR" sz="3600" b="1" i="0" u="none" strike="noStrike" cap="none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실습 I</a:t>
            </a:r>
            <a:endParaRPr sz="3600" b="1" i="0" u="none" strike="noStrike" cap="none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323" name="Google Shape;323;p35"/>
          <p:cNvSpPr txBox="1">
            <a:spLocks noGrp="1"/>
          </p:cNvSpPr>
          <p:nvPr>
            <p:ph type="sldNum" idx="12"/>
          </p:nvPr>
        </p:nvSpPr>
        <p:spPr>
          <a:xfrm>
            <a:off x="7248128" y="65532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t>18</a:t>
            </a:fld>
            <a:endParaRPr lang="en-US"/>
          </a:p>
        </p:txBody>
      </p:sp>
      <p:sp>
        <p:nvSpPr>
          <p:cNvPr id="324" name="Google Shape;324;p35"/>
          <p:cNvSpPr txBox="1"/>
          <p:nvPr/>
        </p:nvSpPr>
        <p:spPr>
          <a:xfrm>
            <a:off x="623392" y="1400217"/>
            <a:ext cx="8520608" cy="707886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371280" marR="0" lvl="0" indent="-371280" algn="just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Noto Sans Symbols"/>
              <a:buChar char="❖"/>
              <a:defRPr/>
            </a:pPr>
            <a:r>
              <a:rPr lang="ko-KR" sz="2000" b="1" i="0" u="none" strike="noStrike" cap="none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시각화 툴을 통해 실습해보기</a:t>
            </a:r>
          </a:p>
          <a:p>
            <a:pPr marL="828479" marR="0" lvl="1" indent="-371279" algn="just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Noto Sans Symbols"/>
              <a:buChar char="❖"/>
              <a:defRPr/>
            </a:pPr>
            <a:r>
              <a:rPr lang="ko-KR" sz="2000" b="1" i="0" u="none" strike="noStrike" cap="none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링크 : </a:t>
            </a:r>
            <a:r>
              <a:rPr lang="ko-KR" sz="2000" b="1" i="0" u="sng" strike="noStrike" cap="none">
                <a:solidFill>
                  <a:schemeClr val="hlink"/>
                </a:solidFill>
                <a:latin typeface="맑은 고딕"/>
                <a:ea typeface="맑은 고딕"/>
                <a:cs typeface="맑은 고딕"/>
                <a:sym typeface="맑은 고딕"/>
                <a:hlinkClick r:id="rId3"/>
              </a:rPr>
              <a:t>https://lecture-demo.ira.uka.de/knn-demo/</a:t>
            </a:r>
            <a:r>
              <a:rPr lang="ko-KR" sz="2000" b="1" i="0" u="none" strike="noStrike" cap="none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 </a:t>
            </a:r>
            <a:endParaRPr/>
          </a:p>
        </p:txBody>
      </p:sp>
      <p:pic>
        <p:nvPicPr>
          <p:cNvPr id="325" name="Google Shape;325;p35"/>
          <p:cNvPicPr/>
          <p:nvPr/>
        </p:nvPicPr>
        <p:blipFill rotWithShape="1">
          <a:blip r:embed="rId4">
            <a:alphaModFix/>
          </a:blip>
          <a:srcRect/>
          <a:stretch>
            <a:fillRect/>
          </a:stretch>
        </p:blipFill>
        <p:spPr>
          <a:xfrm>
            <a:off x="893630" y="2132856"/>
            <a:ext cx="7356740" cy="45554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9"/>
          <p:cNvSpPr/>
          <p:nvPr/>
        </p:nvSpPr>
        <p:spPr>
          <a:xfrm>
            <a:off x="0" y="0"/>
            <a:ext cx="9120336" cy="1340768"/>
          </a:xfrm>
          <a:prstGeom prst="rect">
            <a:avLst/>
          </a:prstGeom>
          <a:solidFill>
            <a:srgbClr val="BAFF1A">
              <a:alpha val="14900"/>
            </a:srgbClr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 b="0" i="0" u="none" strike="noStrike" cap="none">
              <a:solidFill>
                <a:schemeClr val="lt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256" name="Google Shape;256;p29"/>
          <p:cNvSpPr/>
          <p:nvPr/>
        </p:nvSpPr>
        <p:spPr>
          <a:xfrm>
            <a:off x="457199" y="274638"/>
            <a:ext cx="8219257" cy="922114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맑은 고딕"/>
              <a:buNone/>
              <a:defRPr/>
            </a:pPr>
            <a:r>
              <a:rPr lang="ko-KR" sz="3600" b="1" i="0" u="none" strike="noStrike" cap="none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실습 </a:t>
            </a:r>
            <a:r>
              <a:rPr lang="en-US" altLang="ko-KR" sz="3600" b="1" i="0" u="none" strike="noStrike" cap="none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I</a:t>
            </a:r>
            <a:r>
              <a:rPr lang="ko-KR" sz="3600" b="1" i="0" u="none" strike="noStrike" cap="none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I</a:t>
            </a:r>
          </a:p>
        </p:txBody>
      </p:sp>
      <p:sp>
        <p:nvSpPr>
          <p:cNvPr id="257" name="Google Shape;257;p29"/>
          <p:cNvSpPr txBox="1">
            <a:spLocks noGrp="1"/>
          </p:cNvSpPr>
          <p:nvPr>
            <p:ph type="sldNum" idx="12"/>
          </p:nvPr>
        </p:nvSpPr>
        <p:spPr>
          <a:xfrm>
            <a:off x="7248128" y="65532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t>19</a:t>
            </a:fld>
            <a:endParaRPr lang="en-US"/>
          </a:p>
        </p:txBody>
      </p:sp>
      <p:sp>
        <p:nvSpPr>
          <p:cNvPr id="258" name="Google Shape;258;p29"/>
          <p:cNvSpPr txBox="1"/>
          <p:nvPr/>
        </p:nvSpPr>
        <p:spPr>
          <a:xfrm>
            <a:off x="623392" y="1400216"/>
            <a:ext cx="8520608" cy="3436579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371280" marR="0" lvl="0" indent="-371280" algn="just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Noto Sans Symbols"/>
              <a:buChar char="❖"/>
              <a:defRPr/>
            </a:pPr>
            <a:r>
              <a:rPr lang="ko-KR" sz="2000" b="1" i="0" u="none" strike="noStrike" cap="none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코랩 파일 실습 : KNN 실습.ipynb</a:t>
            </a:r>
          </a:p>
          <a:p>
            <a:pPr marL="371280" marR="0" lvl="0" indent="-244280" algn="just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Noto Sans Symbols"/>
              <a:buNone/>
              <a:defRPr/>
            </a:pPr>
            <a:endParaRPr sz="2000" b="1" i="0" u="none" strike="noStrike" cap="none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  <a:p>
            <a:pPr marL="371280" marR="0" lvl="0" indent="-371280" algn="just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Noto Sans Symbols"/>
              <a:buChar char="❖"/>
              <a:defRPr/>
            </a:pPr>
            <a:r>
              <a:rPr lang="ko-KR" sz="2000" b="1" i="0" u="none" strike="noStrike" cap="none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1. 필요한 모듈 호출</a:t>
            </a:r>
          </a:p>
          <a:p>
            <a:pPr marL="371280" marR="0" lvl="0" indent="-244280" algn="just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Noto Sans Symbols"/>
              <a:buNone/>
              <a:defRPr/>
            </a:pPr>
            <a:endParaRPr sz="2000" b="1" i="0" u="none" strike="noStrike" cap="none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  <a:p>
            <a:pPr marL="371280" marR="0" lvl="0" indent="-371280" algn="just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Noto Sans Symbols"/>
              <a:buChar char="❖"/>
              <a:defRPr/>
            </a:pPr>
            <a:r>
              <a:rPr lang="ko-KR" sz="2000" b="1" i="0" u="none" strike="noStrike" cap="none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2. 데이터 전처리</a:t>
            </a:r>
          </a:p>
          <a:p>
            <a:pPr marL="371280" marR="0" lvl="0" indent="-244280" algn="just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Noto Sans Symbols"/>
              <a:buNone/>
              <a:defRPr/>
            </a:pPr>
            <a:endParaRPr sz="2000" b="1" i="0" u="none" strike="noStrike" cap="none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  <a:p>
            <a:pPr marL="371280" marR="0" lvl="0" indent="-371280" algn="just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Noto Sans Symbols"/>
              <a:buChar char="❖"/>
              <a:defRPr/>
            </a:pPr>
            <a:r>
              <a:rPr lang="ko-KR" sz="2000" b="1" i="0" u="none" strike="noStrike" cap="none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3. 모델 생성 및 학습</a:t>
            </a:r>
          </a:p>
          <a:p>
            <a:pPr marL="371280" marR="0" lvl="0" indent="-244280" algn="just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Noto Sans Symbols"/>
              <a:buNone/>
              <a:defRPr/>
            </a:pPr>
            <a:endParaRPr sz="2000" b="1" i="0" u="none" strike="noStrike" cap="none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  <a:p>
            <a:pPr marL="371280" marR="0" lvl="0" indent="-371280" algn="just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Noto Sans Symbols"/>
              <a:buChar char="❖"/>
              <a:defRPr/>
            </a:pPr>
            <a:r>
              <a:rPr lang="ko-KR" sz="2000" b="1" i="0" u="none" strike="noStrike" cap="none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4. 평가</a:t>
            </a:r>
          </a:p>
          <a:p>
            <a:pPr marL="371280" marR="0" lvl="0" indent="-244280" algn="just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Noto Sans Symbols"/>
              <a:buNone/>
              <a:defRPr/>
            </a:pPr>
            <a:endParaRPr sz="2000" b="1" i="0" u="none" strike="noStrike" cap="none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  <a:p>
            <a:pPr marL="371280" marR="0" lvl="0" indent="-371280" algn="just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Noto Sans Symbols"/>
              <a:buChar char="❖"/>
              <a:defRPr/>
            </a:pPr>
            <a:r>
              <a:rPr lang="ko-KR" sz="2000" b="1" i="0" u="none" strike="noStrike" cap="none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5. 결과 확인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14"/>
          <p:cNvGrpSpPr/>
          <p:nvPr/>
        </p:nvGrpSpPr>
        <p:grpSpPr>
          <a:xfrm>
            <a:off x="0" y="0"/>
            <a:ext cx="9186836" cy="6885384"/>
            <a:chOff x="0" y="0"/>
            <a:chExt cx="9186836" cy="6885384"/>
          </a:xfrm>
        </p:grpSpPr>
        <p:pic>
          <p:nvPicPr>
            <p:cNvPr id="114" name="Google Shape;114;p1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0" y="0"/>
              <a:ext cx="9120336" cy="6858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5" name="Google Shape;115;p14"/>
            <p:cNvSpPr/>
            <p:nvPr/>
          </p:nvSpPr>
          <p:spPr>
            <a:xfrm>
              <a:off x="0" y="27384"/>
              <a:ext cx="9186836" cy="6858000"/>
            </a:xfrm>
            <a:prstGeom prst="rect">
              <a:avLst/>
            </a:prstGeom>
            <a:solidFill>
              <a:schemeClr val="lt1">
                <a:alpha val="86666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16" name="Google Shape;116;p1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706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2D5C97"/>
              </a:buClr>
              <a:buSzPct val="100000"/>
              <a:buFont typeface="Arial"/>
              <a:buNone/>
            </a:pPr>
            <a:r>
              <a:rPr lang="ko-KR" sz="4400" b="0">
                <a:solidFill>
                  <a:srgbClr val="2D5C97"/>
                </a:solidFill>
                <a:latin typeface="Arial"/>
                <a:ea typeface="Arial"/>
                <a:cs typeface="Arial"/>
                <a:sym typeface="Arial"/>
              </a:rPr>
              <a:t>목 차</a:t>
            </a:r>
            <a:endParaRPr/>
          </a:p>
        </p:txBody>
      </p:sp>
      <p:sp>
        <p:nvSpPr>
          <p:cNvPr id="117" name="Google Shape;117;p14"/>
          <p:cNvSpPr/>
          <p:nvPr/>
        </p:nvSpPr>
        <p:spPr>
          <a:xfrm>
            <a:off x="4583832" y="1484784"/>
            <a:ext cx="4126632" cy="5328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❖"/>
            </a:pPr>
            <a:r>
              <a:rPr lang="en-US" altLang="ko-KR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KNN </a:t>
            </a:r>
            <a:r>
              <a:rPr lang="ko-KR" alt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알고리즘 관련 용어</a:t>
            </a:r>
            <a:endParaRPr/>
          </a:p>
          <a:p>
            <a:pPr marL="342900" marR="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❖"/>
            </a:pPr>
            <a:r>
              <a:rPr lang="ko-KR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KNN 알고리즘</a:t>
            </a:r>
            <a:r>
              <a:rPr lang="en-US" altLang="ko-KR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altLang="en-US" sz="2000">
                <a:solidFill>
                  <a:schemeClr val="dk1"/>
                </a:solidFill>
              </a:rPr>
              <a:t>특징</a:t>
            </a:r>
            <a:endParaRPr/>
          </a:p>
          <a:p>
            <a:pPr marL="742800" marR="0" lvl="1" indent="-15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indent="-342900">
              <a:spcBef>
                <a:spcPts val="400"/>
              </a:spcBef>
              <a:buClr>
                <a:schemeClr val="dk1"/>
              </a:buClr>
              <a:buSzPts val="2000"/>
              <a:buFont typeface="Noto Sans Symbols"/>
              <a:buChar char="❖"/>
            </a:pPr>
            <a:r>
              <a:rPr lang="en-US" altLang="ko-KR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KNN </a:t>
            </a:r>
            <a:r>
              <a:rPr lang="ko-KR" alt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알고리즘 </a:t>
            </a:r>
            <a:r>
              <a:rPr lang="ko-KR" altLang="en-US" sz="2000">
                <a:solidFill>
                  <a:schemeClr val="dk1"/>
                </a:solidFill>
              </a:rPr>
              <a:t>예시 </a:t>
            </a:r>
            <a:r>
              <a:rPr lang="en-US" altLang="ko-KR" sz="2000">
                <a:solidFill>
                  <a:schemeClr val="dk1"/>
                </a:solidFill>
              </a:rPr>
              <a:t>– </a:t>
            </a:r>
            <a:r>
              <a:rPr lang="ko-KR" altLang="en-US" sz="2000">
                <a:solidFill>
                  <a:schemeClr val="dk1"/>
                </a:solidFill>
              </a:rPr>
              <a:t>분류</a:t>
            </a:r>
            <a:r>
              <a:rPr lang="en-US" altLang="ko-KR" sz="2000">
                <a:solidFill>
                  <a:schemeClr val="dk1"/>
                </a:solidFill>
              </a:rPr>
              <a:t>/</a:t>
            </a:r>
            <a:r>
              <a:rPr lang="ko-KR" altLang="en-US" sz="2000">
                <a:solidFill>
                  <a:schemeClr val="dk1"/>
                </a:solidFill>
              </a:rPr>
              <a:t>예측</a:t>
            </a:r>
            <a:endParaRPr lang="en-US" altLang="ko-KR"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❖"/>
            </a:pPr>
            <a:endParaRPr lang="en-US" altLang="ko-KR" sz="2000">
              <a:solidFill>
                <a:schemeClr val="dk1"/>
              </a:solidFill>
            </a:endParaRPr>
          </a:p>
          <a:p>
            <a:pPr marL="342900" marR="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❖"/>
            </a:pPr>
            <a:r>
              <a:rPr lang="ko-KR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KNN 실습</a:t>
            </a:r>
            <a:endParaRPr/>
          </a:p>
        </p:txBody>
      </p:sp>
      <p:pic>
        <p:nvPicPr>
          <p:cNvPr id="118" name="Google Shape;118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22416" y="1484784"/>
            <a:ext cx="3457359" cy="20231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39416" y="3742798"/>
            <a:ext cx="3185939" cy="2134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0"/>
          <p:cNvSpPr/>
          <p:nvPr/>
        </p:nvSpPr>
        <p:spPr>
          <a:xfrm>
            <a:off x="0" y="0"/>
            <a:ext cx="9120336" cy="1340768"/>
          </a:xfrm>
          <a:prstGeom prst="rect">
            <a:avLst/>
          </a:prstGeom>
          <a:solidFill>
            <a:srgbClr val="BAFF1A">
              <a:alpha val="14900"/>
            </a:srgbClr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 b="0" i="0" u="none" strike="noStrike" cap="none">
              <a:solidFill>
                <a:schemeClr val="lt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265" name="Google Shape;265;p30"/>
          <p:cNvSpPr/>
          <p:nvPr/>
        </p:nvSpPr>
        <p:spPr>
          <a:xfrm>
            <a:off x="457199" y="274638"/>
            <a:ext cx="8219257" cy="922114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맑은 고딕"/>
              <a:buNone/>
              <a:defRPr/>
            </a:pPr>
            <a:r>
              <a:rPr lang="ko-KR" altLang="ko-KR" sz="3600" b="1" i="0" u="none" strike="noStrike" cap="none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실습 </a:t>
            </a:r>
            <a:r>
              <a:rPr lang="en-US" altLang="ko-KR" sz="3600" b="1" i="0" u="none" strike="noStrike" cap="none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I</a:t>
            </a:r>
            <a:r>
              <a:rPr lang="ko-KR" altLang="ko-KR" sz="3600" b="1" i="0" u="none" strike="noStrike" cap="none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I</a:t>
            </a:r>
          </a:p>
        </p:txBody>
      </p:sp>
      <p:sp>
        <p:nvSpPr>
          <p:cNvPr id="266" name="Google Shape;266;p30"/>
          <p:cNvSpPr txBox="1">
            <a:spLocks noGrp="1"/>
          </p:cNvSpPr>
          <p:nvPr>
            <p:ph type="sldNum" idx="12"/>
          </p:nvPr>
        </p:nvSpPr>
        <p:spPr>
          <a:xfrm>
            <a:off x="7248128" y="65532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t>20</a:t>
            </a:fld>
            <a:endParaRPr lang="en-US"/>
          </a:p>
        </p:txBody>
      </p:sp>
      <p:sp>
        <p:nvSpPr>
          <p:cNvPr id="267" name="Google Shape;267;p30"/>
          <p:cNvSpPr txBox="1"/>
          <p:nvPr/>
        </p:nvSpPr>
        <p:spPr>
          <a:xfrm>
            <a:off x="623392" y="1400216"/>
            <a:ext cx="8520608" cy="388579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371280" marR="0" lvl="0" indent="-371280" algn="just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Noto Sans Symbols"/>
              <a:buChar char="❖"/>
              <a:defRPr/>
            </a:pPr>
            <a:r>
              <a:rPr lang="ko-KR" sz="2000" b="1" i="0" u="none" strike="noStrike" cap="none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1. 필요한 모듈 호출</a:t>
            </a:r>
            <a:endParaRPr/>
          </a:p>
        </p:txBody>
      </p:sp>
      <p:pic>
        <p:nvPicPr>
          <p:cNvPr id="268" name="Google Shape;268;p30"/>
          <p:cNvPicPr/>
          <p:nvPr/>
        </p:nvPicPr>
        <p:blipFill rotWithShape="1">
          <a:blip r:embed="rId3">
            <a:alphaModFix/>
          </a:blip>
          <a:srcRect/>
          <a:stretch>
            <a:fillRect/>
          </a:stretch>
        </p:blipFill>
        <p:spPr>
          <a:xfrm>
            <a:off x="628650" y="1857375"/>
            <a:ext cx="7886700" cy="3143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1"/>
          <p:cNvSpPr/>
          <p:nvPr/>
        </p:nvSpPr>
        <p:spPr>
          <a:xfrm>
            <a:off x="0" y="0"/>
            <a:ext cx="9120336" cy="1340768"/>
          </a:xfrm>
          <a:prstGeom prst="rect">
            <a:avLst/>
          </a:prstGeom>
          <a:solidFill>
            <a:srgbClr val="BAFF1A">
              <a:alpha val="1490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5" name="Google Shape;275;p31"/>
          <p:cNvSpPr/>
          <p:nvPr/>
        </p:nvSpPr>
        <p:spPr>
          <a:xfrm>
            <a:off x="457199" y="274638"/>
            <a:ext cx="8219257" cy="9221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맑은 고딕"/>
              <a:buNone/>
              <a:defRPr/>
            </a:pPr>
            <a:r>
              <a:rPr lang="ko-KR" altLang="ko-KR" sz="3600" b="1" i="0" u="none" strike="noStrike" cap="none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실습 </a:t>
            </a:r>
            <a:r>
              <a:rPr lang="en-US" altLang="ko-KR" sz="3600" b="1" i="0" u="none" strike="noStrike" cap="none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I</a:t>
            </a:r>
            <a:r>
              <a:rPr lang="ko-KR" altLang="ko-KR" sz="3600" b="1" i="0" u="none" strike="noStrike" cap="none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I</a:t>
            </a:r>
          </a:p>
        </p:txBody>
      </p:sp>
      <p:sp>
        <p:nvSpPr>
          <p:cNvPr id="276" name="Google Shape;276;p31"/>
          <p:cNvSpPr txBox="1">
            <a:spLocks noGrp="1"/>
          </p:cNvSpPr>
          <p:nvPr>
            <p:ph type="sldNum" idx="12"/>
          </p:nvPr>
        </p:nvSpPr>
        <p:spPr>
          <a:xfrm>
            <a:off x="7248128" y="65532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21</a:t>
            </a:fld>
            <a:endParaRPr/>
          </a:p>
        </p:txBody>
      </p:sp>
      <p:sp>
        <p:nvSpPr>
          <p:cNvPr id="277" name="Google Shape;277;p31"/>
          <p:cNvSpPr txBox="1"/>
          <p:nvPr/>
        </p:nvSpPr>
        <p:spPr>
          <a:xfrm>
            <a:off x="623392" y="1400216"/>
            <a:ext cx="8520608" cy="38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71280" marR="0" lvl="0" indent="-371280" algn="just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❖"/>
            </a:pPr>
            <a:r>
              <a:rPr lang="ko-KR" sz="20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2. 데이터 전처리</a:t>
            </a:r>
            <a:endParaRPr/>
          </a:p>
        </p:txBody>
      </p:sp>
      <p:pic>
        <p:nvPicPr>
          <p:cNvPr id="278" name="Google Shape;278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4837" y="2276872"/>
            <a:ext cx="7934325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3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0075" y="3429000"/>
            <a:ext cx="7943850" cy="2581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2"/>
          <p:cNvSpPr/>
          <p:nvPr/>
        </p:nvSpPr>
        <p:spPr>
          <a:xfrm>
            <a:off x="0" y="0"/>
            <a:ext cx="9120336" cy="1340768"/>
          </a:xfrm>
          <a:prstGeom prst="rect">
            <a:avLst/>
          </a:prstGeom>
          <a:solidFill>
            <a:srgbClr val="BAFF1A">
              <a:alpha val="1490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6" name="Google Shape;286;p32"/>
          <p:cNvSpPr/>
          <p:nvPr/>
        </p:nvSpPr>
        <p:spPr>
          <a:xfrm>
            <a:off x="457199" y="274638"/>
            <a:ext cx="8219257" cy="9221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맑은 고딕"/>
              <a:buNone/>
              <a:defRPr/>
            </a:pPr>
            <a:r>
              <a:rPr lang="ko-KR" altLang="ko-KR" sz="3600" b="1" i="0" u="none" strike="noStrike" cap="none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실습 </a:t>
            </a:r>
            <a:r>
              <a:rPr lang="en-US" altLang="ko-KR" sz="3600" b="1" i="0" u="none" strike="noStrike" cap="none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I</a:t>
            </a:r>
            <a:r>
              <a:rPr lang="ko-KR" altLang="ko-KR" sz="3600" b="1" i="0" u="none" strike="noStrike" cap="none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I</a:t>
            </a:r>
          </a:p>
        </p:txBody>
      </p:sp>
      <p:sp>
        <p:nvSpPr>
          <p:cNvPr id="287" name="Google Shape;287;p32"/>
          <p:cNvSpPr txBox="1">
            <a:spLocks noGrp="1"/>
          </p:cNvSpPr>
          <p:nvPr>
            <p:ph type="sldNum" idx="12"/>
          </p:nvPr>
        </p:nvSpPr>
        <p:spPr>
          <a:xfrm>
            <a:off x="7248128" y="65532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22</a:t>
            </a:fld>
            <a:endParaRPr/>
          </a:p>
        </p:txBody>
      </p:sp>
      <p:sp>
        <p:nvSpPr>
          <p:cNvPr id="288" name="Google Shape;288;p32"/>
          <p:cNvSpPr txBox="1"/>
          <p:nvPr/>
        </p:nvSpPr>
        <p:spPr>
          <a:xfrm>
            <a:off x="623392" y="1400216"/>
            <a:ext cx="8520608" cy="38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71280" marR="0" lvl="0" indent="-371280" algn="just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❖"/>
            </a:pPr>
            <a:r>
              <a:rPr lang="ko-KR" sz="20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2. 데이터 전처리</a:t>
            </a:r>
            <a:endParaRPr/>
          </a:p>
        </p:txBody>
      </p:sp>
      <p:pic>
        <p:nvPicPr>
          <p:cNvPr id="289" name="Google Shape;289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5262" y="1844824"/>
            <a:ext cx="8753475" cy="1762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3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3837" y="3782938"/>
            <a:ext cx="8696325" cy="43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3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17586" y="4386411"/>
            <a:ext cx="2007682" cy="23549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3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092899" y="4365104"/>
            <a:ext cx="2295525" cy="2276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32"/>
          <p:cNvSpPr txBox="1"/>
          <p:nvPr/>
        </p:nvSpPr>
        <p:spPr>
          <a:xfrm>
            <a:off x="3923928" y="5229200"/>
            <a:ext cx="2151900" cy="3600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pd.get_dummies()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3"/>
          <p:cNvSpPr/>
          <p:nvPr/>
        </p:nvSpPr>
        <p:spPr>
          <a:xfrm>
            <a:off x="0" y="0"/>
            <a:ext cx="9120336" cy="1340768"/>
          </a:xfrm>
          <a:prstGeom prst="rect">
            <a:avLst/>
          </a:prstGeom>
          <a:solidFill>
            <a:srgbClr val="BAFF1A">
              <a:alpha val="1490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0" name="Google Shape;300;p33"/>
          <p:cNvSpPr/>
          <p:nvPr/>
        </p:nvSpPr>
        <p:spPr>
          <a:xfrm>
            <a:off x="457199" y="274638"/>
            <a:ext cx="8219257" cy="9221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맑은 고딕"/>
              <a:buNone/>
              <a:defRPr/>
            </a:pPr>
            <a:r>
              <a:rPr lang="ko-KR" altLang="ko-KR" sz="3600" b="1" i="0" u="none" strike="noStrike" cap="none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실습 </a:t>
            </a:r>
            <a:r>
              <a:rPr lang="en-US" altLang="ko-KR" sz="3600" b="1" i="0" u="none" strike="noStrike" cap="none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I</a:t>
            </a:r>
            <a:r>
              <a:rPr lang="ko-KR" altLang="ko-KR" sz="3600" b="1" i="0" u="none" strike="noStrike" cap="none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I</a:t>
            </a:r>
          </a:p>
        </p:txBody>
      </p:sp>
      <p:sp>
        <p:nvSpPr>
          <p:cNvPr id="301" name="Google Shape;301;p33"/>
          <p:cNvSpPr txBox="1">
            <a:spLocks noGrp="1"/>
          </p:cNvSpPr>
          <p:nvPr>
            <p:ph type="sldNum" idx="12"/>
          </p:nvPr>
        </p:nvSpPr>
        <p:spPr>
          <a:xfrm>
            <a:off x="7248128" y="65532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23</a:t>
            </a:fld>
            <a:endParaRPr/>
          </a:p>
        </p:txBody>
      </p:sp>
      <p:sp>
        <p:nvSpPr>
          <p:cNvPr id="302" name="Google Shape;302;p33"/>
          <p:cNvSpPr txBox="1"/>
          <p:nvPr/>
        </p:nvSpPr>
        <p:spPr>
          <a:xfrm>
            <a:off x="623392" y="1400216"/>
            <a:ext cx="8520608" cy="38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71280" marR="0" lvl="0" indent="-371280" algn="just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❖"/>
            </a:pPr>
            <a:r>
              <a:rPr lang="ko-KR" sz="20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2. 데이터 전처리</a:t>
            </a:r>
            <a:endParaRPr/>
          </a:p>
        </p:txBody>
      </p:sp>
      <p:pic>
        <p:nvPicPr>
          <p:cNvPr id="303" name="Google Shape;303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74791" y="1844824"/>
            <a:ext cx="6594417" cy="648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3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95536" y="2500311"/>
            <a:ext cx="1581150" cy="423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3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123728" y="3717032"/>
            <a:ext cx="6726331" cy="166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4"/>
          <p:cNvSpPr/>
          <p:nvPr/>
        </p:nvSpPr>
        <p:spPr>
          <a:xfrm>
            <a:off x="0" y="0"/>
            <a:ext cx="9120336" cy="1340768"/>
          </a:xfrm>
          <a:prstGeom prst="rect">
            <a:avLst/>
          </a:prstGeom>
          <a:solidFill>
            <a:srgbClr val="BAFF1A">
              <a:alpha val="14900"/>
            </a:srgbClr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 b="0" i="0" u="none" strike="noStrike" cap="none">
              <a:solidFill>
                <a:schemeClr val="lt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312" name="Google Shape;312;p34"/>
          <p:cNvSpPr/>
          <p:nvPr/>
        </p:nvSpPr>
        <p:spPr>
          <a:xfrm>
            <a:off x="457199" y="274638"/>
            <a:ext cx="8219257" cy="922114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맑은 고딕"/>
              <a:buNone/>
              <a:defRPr/>
            </a:pPr>
            <a:r>
              <a:rPr lang="ko-KR" altLang="ko-KR" sz="3600" b="1" i="0" u="none" strike="noStrike" cap="none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실습 </a:t>
            </a:r>
            <a:r>
              <a:rPr lang="en-US" altLang="ko-KR" sz="3600" b="1" i="0" u="none" strike="noStrike" cap="none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I</a:t>
            </a:r>
            <a:r>
              <a:rPr lang="ko-KR" altLang="ko-KR" sz="3600" b="1" i="0" u="none" strike="noStrike" cap="none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I</a:t>
            </a:r>
          </a:p>
        </p:txBody>
      </p:sp>
      <p:sp>
        <p:nvSpPr>
          <p:cNvPr id="313" name="Google Shape;313;p34"/>
          <p:cNvSpPr txBox="1">
            <a:spLocks noGrp="1"/>
          </p:cNvSpPr>
          <p:nvPr>
            <p:ph type="sldNum" idx="12"/>
          </p:nvPr>
        </p:nvSpPr>
        <p:spPr>
          <a:xfrm>
            <a:off x="7248128" y="65532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t>24</a:t>
            </a:fld>
            <a:endParaRPr lang="en-US"/>
          </a:p>
        </p:txBody>
      </p:sp>
      <p:sp>
        <p:nvSpPr>
          <p:cNvPr id="314" name="Google Shape;314;p34"/>
          <p:cNvSpPr txBox="1"/>
          <p:nvPr/>
        </p:nvSpPr>
        <p:spPr>
          <a:xfrm>
            <a:off x="623392" y="1400216"/>
            <a:ext cx="8520608" cy="388579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371280" marR="0" lvl="0" indent="-371280" algn="just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Noto Sans Symbols"/>
              <a:buChar char="❖"/>
              <a:defRPr/>
            </a:pPr>
            <a:r>
              <a:rPr lang="ko-KR" sz="2000" b="1" i="0" u="none" strike="noStrike" cap="none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3. </a:t>
            </a:r>
            <a:r>
              <a:rPr lang="ko-KR" altLang="en-US" sz="2000" b="1" i="0" u="none" strike="noStrike" cap="none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알고리즘 적용</a:t>
            </a:r>
          </a:p>
        </p:txBody>
      </p:sp>
      <p:pic>
        <p:nvPicPr>
          <p:cNvPr id="315" name="Google Shape;315;p34"/>
          <p:cNvPicPr/>
          <p:nvPr/>
        </p:nvPicPr>
        <p:blipFill rotWithShape="1">
          <a:blip r:embed="rId3">
            <a:alphaModFix/>
          </a:blip>
          <a:srcRect/>
          <a:stretch>
            <a:fillRect/>
          </a:stretch>
        </p:blipFill>
        <p:spPr>
          <a:xfrm>
            <a:off x="145519" y="1810509"/>
            <a:ext cx="8760355" cy="2252662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DAE56FA-62BF-4719-8547-B9ADEFF4EC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5391" y="4162425"/>
            <a:ext cx="5400610" cy="254317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56E45C0-A808-4A73-BF30-2E5EFA2CDA58}"/>
              </a:ext>
            </a:extLst>
          </p:cNvPr>
          <p:cNvSpPr/>
          <p:nvPr/>
        </p:nvSpPr>
        <p:spPr>
          <a:xfrm>
            <a:off x="4257675" y="2653234"/>
            <a:ext cx="1057275" cy="23466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7247461-7988-481E-A7A7-B2BA6B70A16C}"/>
              </a:ext>
            </a:extLst>
          </p:cNvPr>
          <p:cNvSpPr/>
          <p:nvPr/>
        </p:nvSpPr>
        <p:spPr>
          <a:xfrm>
            <a:off x="2571750" y="4134336"/>
            <a:ext cx="2743200" cy="3700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BF14AFC-3085-4A6B-939B-E277E3B48905}"/>
              </a:ext>
            </a:extLst>
          </p:cNvPr>
          <p:cNvSpPr/>
          <p:nvPr/>
        </p:nvSpPr>
        <p:spPr>
          <a:xfrm>
            <a:off x="1790700" y="2838556"/>
            <a:ext cx="1381125" cy="234667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C0A108F-2DF0-4BC1-B9B1-B87AC000F460}"/>
              </a:ext>
            </a:extLst>
          </p:cNvPr>
          <p:cNvSpPr/>
          <p:nvPr/>
        </p:nvSpPr>
        <p:spPr>
          <a:xfrm>
            <a:off x="2571750" y="4537402"/>
            <a:ext cx="4676378" cy="1100988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08A8C5C-6B64-46A1-B909-5921151C13A8}"/>
              </a:ext>
            </a:extLst>
          </p:cNvPr>
          <p:cNvSpPr/>
          <p:nvPr/>
        </p:nvSpPr>
        <p:spPr>
          <a:xfrm>
            <a:off x="3125522" y="2460498"/>
            <a:ext cx="1057276" cy="234667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64FDC7B-B4FA-4B22-A081-9D80F0FDD072}"/>
              </a:ext>
            </a:extLst>
          </p:cNvPr>
          <p:cNvSpPr/>
          <p:nvPr/>
        </p:nvSpPr>
        <p:spPr>
          <a:xfrm>
            <a:off x="2568308" y="5666965"/>
            <a:ext cx="4676377" cy="445656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7988EB5-614A-4699-9C0D-0150B544CE11}"/>
              </a:ext>
            </a:extLst>
          </p:cNvPr>
          <p:cNvSpPr/>
          <p:nvPr/>
        </p:nvSpPr>
        <p:spPr>
          <a:xfrm>
            <a:off x="5343524" y="2662865"/>
            <a:ext cx="381001" cy="234667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E82C26F-4E18-492E-9C9B-E89515EA2E84}"/>
              </a:ext>
            </a:extLst>
          </p:cNvPr>
          <p:cNvSpPr/>
          <p:nvPr/>
        </p:nvSpPr>
        <p:spPr>
          <a:xfrm>
            <a:off x="2568308" y="6167660"/>
            <a:ext cx="4676377" cy="445656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E5799AAA-0251-4BA9-819F-49967E5C48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9837" y="6660264"/>
            <a:ext cx="5972174" cy="18466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212529"/>
                </a:solidFill>
                <a:effectLst/>
                <a:latin typeface="Arial" panose="020B0604020202020204" pitchFamily="34" charset="0"/>
                <a:ea typeface="-apple-system"/>
              </a:rPr>
              <a:t>‘auto’ will attempt to decide the most appropriate algorithm based on the values passed to </a:t>
            </a:r>
            <a:r>
              <a:rPr kumimoji="0" lang="ko-KR" altLang="ko-KR" sz="900" b="1" i="0" u="none" strike="noStrike" cap="none" normalizeH="0" baseline="0">
                <a:ln>
                  <a:noFill/>
                </a:ln>
                <a:solidFill>
                  <a:srgbClr val="2878A2"/>
                </a:solidFill>
                <a:effectLst/>
                <a:latin typeface="Arial Unicode MS"/>
                <a:ea typeface="SFMono-Regular"/>
                <a:hlinkClick r:id="rId5" tooltip="sklearn.neighbors.KNeighborsClassifier.fit"/>
              </a:rPr>
              <a:t>fit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 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212529"/>
                </a:solidFill>
                <a:effectLst/>
                <a:latin typeface="Arial" panose="020B0604020202020204" pitchFamily="34" charset="0"/>
                <a:ea typeface="-apple-system"/>
              </a:rPr>
              <a:t>method.</a:t>
            </a:r>
            <a:endParaRPr kumimoji="0" lang="ko-KR" altLang="ko-KR" sz="9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BA0F5F8-5703-4820-98DA-A1DFB3F6C920}"/>
              </a:ext>
            </a:extLst>
          </p:cNvPr>
          <p:cNvSpPr/>
          <p:nvPr/>
        </p:nvSpPr>
        <p:spPr>
          <a:xfrm>
            <a:off x="1790699" y="2460497"/>
            <a:ext cx="1188720" cy="234667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0176B89-AA9B-469D-B16F-A6D88ACC5A4D}"/>
              </a:ext>
            </a:extLst>
          </p:cNvPr>
          <p:cNvSpPr/>
          <p:nvPr/>
        </p:nvSpPr>
        <p:spPr>
          <a:xfrm>
            <a:off x="2569894" y="6635813"/>
            <a:ext cx="5164405" cy="176851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38"/>
          <p:cNvSpPr/>
          <p:nvPr/>
        </p:nvSpPr>
        <p:spPr>
          <a:xfrm>
            <a:off x="0" y="0"/>
            <a:ext cx="9118800" cy="1339200"/>
          </a:xfrm>
          <a:prstGeom prst="rect">
            <a:avLst/>
          </a:prstGeom>
          <a:solidFill>
            <a:srgbClr val="800080">
              <a:alpha val="14900"/>
            </a:srgbClr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 b="0" i="0" u="none" strike="noStrike" cap="none">
              <a:solidFill>
                <a:schemeClr val="lt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353" name="Google Shape;353;p38"/>
          <p:cNvSpPr/>
          <p:nvPr/>
        </p:nvSpPr>
        <p:spPr>
          <a:xfrm>
            <a:off x="457199" y="274638"/>
            <a:ext cx="8219257" cy="922114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맑은 고딕"/>
              <a:buNone/>
              <a:defRPr/>
            </a:pPr>
            <a:r>
              <a:rPr lang="ko-KR" sz="3600" b="1" i="0" u="none" strike="noStrike" cap="none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요약 [1/1]</a:t>
            </a:r>
            <a:endParaRPr/>
          </a:p>
        </p:txBody>
      </p:sp>
      <p:sp>
        <p:nvSpPr>
          <p:cNvPr id="354" name="Google Shape;354;p38"/>
          <p:cNvSpPr txBox="1">
            <a:spLocks noGrp="1"/>
          </p:cNvSpPr>
          <p:nvPr>
            <p:ph type="sldNum" idx="12"/>
          </p:nvPr>
        </p:nvSpPr>
        <p:spPr>
          <a:xfrm>
            <a:off x="7248128" y="65532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t>25</a:t>
            </a:fld>
            <a:endParaRPr lang="en-US"/>
          </a:p>
        </p:txBody>
      </p:sp>
      <p:sp>
        <p:nvSpPr>
          <p:cNvPr id="355" name="Google Shape;355;p38"/>
          <p:cNvSpPr txBox="1"/>
          <p:nvPr/>
        </p:nvSpPr>
        <p:spPr>
          <a:xfrm>
            <a:off x="623392" y="1400217"/>
            <a:ext cx="8280900" cy="4598608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371280" marR="0" lvl="0" indent="-371280" algn="just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Noto Sans Symbols"/>
              <a:buChar char="❖"/>
              <a:defRPr/>
            </a:pPr>
            <a:r>
              <a:rPr lang="ko-KR" sz="2000" b="1" i="0" u="none" strike="noStrike" cap="none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KNN은 매우 단순한 접근방식 → 분류와 예측 가능</a:t>
            </a:r>
          </a:p>
          <a:p>
            <a:pPr marL="630078" marR="0" lvl="1" indent="-155733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Noto Sans Symbols"/>
              <a:buNone/>
              <a:defRPr/>
            </a:pPr>
            <a:endParaRPr sz="1800" b="0" i="0" u="none" strike="noStrike" cap="none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  <a:p>
            <a:pPr marL="630078" marR="0" lvl="1" indent="-155733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Noto Sans Symbols"/>
              <a:buNone/>
              <a:defRPr/>
            </a:pPr>
            <a:endParaRPr sz="1800" b="0" i="0" u="none" strike="noStrike" cap="none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  <a:p>
            <a:pPr marL="371280" marR="0" lvl="0" indent="-371280" algn="just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Noto Sans Symbols"/>
              <a:buChar char="❖"/>
              <a:defRPr/>
            </a:pPr>
            <a:r>
              <a:rPr lang="ko-KR" sz="2000" b="1" i="0" u="none" strike="noStrike" cap="none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Instance-based Learning</a:t>
            </a:r>
          </a:p>
          <a:p>
            <a:pPr marL="630078" marR="0" lvl="1" indent="-270033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Noto Sans Symbols"/>
              <a:buChar char="⮚"/>
              <a:defRPr/>
            </a:pPr>
            <a:r>
              <a:rPr lang="ko-KR" sz="1800" b="0" i="0" u="none" strike="noStrike" cap="none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학습데이터로부터 특정 형태의 모델을 생성하지는 않음.</a:t>
            </a:r>
          </a:p>
          <a:p>
            <a:pPr marL="630078" marR="0" lvl="1" indent="-270033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Noto Sans Symbols"/>
              <a:buChar char="⮚"/>
              <a:defRPr/>
            </a:pPr>
            <a:r>
              <a:rPr lang="ko-KR" sz="1800" b="0" i="0" u="none" strike="noStrike" cap="none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학습데이터 내 유사한 관측치들만을 토대로 새로운 데이터 분류/예측</a:t>
            </a:r>
          </a:p>
          <a:p>
            <a:pPr marL="630078" marR="0" lvl="1" indent="-155733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Noto Sans Symbols"/>
              <a:buNone/>
              <a:defRPr/>
            </a:pPr>
            <a:endParaRPr sz="1800" b="0" i="0" u="none" strike="noStrike" cap="none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  <a:p>
            <a:pPr marL="371280" marR="0" lvl="0" indent="-371280" algn="just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Noto Sans Symbols"/>
              <a:buChar char="❖"/>
              <a:defRPr/>
            </a:pPr>
            <a:r>
              <a:rPr lang="ko-KR" sz="2000" b="1" i="0" u="none" strike="noStrike" cap="none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일부 유사한 관측치의 조합 이용</a:t>
            </a:r>
          </a:p>
          <a:p>
            <a:pPr marL="630078" marR="0" lvl="1" indent="-270033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Noto Sans Symbols"/>
              <a:buChar char="⮚"/>
              <a:defRPr/>
            </a:pPr>
            <a:r>
              <a:rPr lang="ko-KR" sz="1800" b="0" i="0" u="none" strike="noStrike" cap="none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평균, majority voting 등</a:t>
            </a:r>
          </a:p>
          <a:p>
            <a:pPr marL="630078" marR="0" lvl="1" indent="-155733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Noto Sans Symbols"/>
              <a:buNone/>
              <a:defRPr/>
            </a:pPr>
            <a:endParaRPr sz="1800" b="0" i="0" u="none" strike="noStrike" cap="none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  <a:p>
            <a:pPr marL="371280" marR="0" lvl="0" indent="-371280" algn="just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Noto Sans Symbols"/>
              <a:buChar char="❖"/>
              <a:defRPr/>
            </a:pPr>
            <a:r>
              <a:rPr lang="ko-KR" sz="2000" b="1" i="0" u="none" strike="noStrike" cap="none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Weighted KNN 알고리즘</a:t>
            </a:r>
          </a:p>
          <a:p>
            <a:pPr marL="630078" marR="0" lvl="1" indent="-270033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Noto Sans Symbols"/>
              <a:buChar char="⮚"/>
              <a:defRPr/>
            </a:pPr>
            <a:r>
              <a:rPr lang="ko-KR" sz="1800" b="0" i="0" u="none" strike="noStrike" cap="none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데이터의 </a:t>
            </a:r>
            <a:r>
              <a:rPr lang="ko-KR" altLang="en-US" sz="1800" b="0" i="0" u="none" strike="noStrike" cap="none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유사도를 고려한 가중치 </a:t>
            </a:r>
            <a:r>
              <a:rPr lang="en-US" altLang="ko-KR" sz="1800" b="0" i="0" u="none" strike="noStrike" cap="none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(weight)</a:t>
            </a:r>
            <a:r>
              <a:rPr lang="ko-KR" altLang="en-US" sz="1800" b="0" i="0" u="none" strike="noStrike" cap="none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 부여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 userDrawn="1"/>
        </p:nvSpPr>
        <p:spPr>
          <a:xfrm>
            <a:off x="0" y="0"/>
            <a:ext cx="9120336" cy="1340768"/>
          </a:xfrm>
          <a:prstGeom prst="rect">
            <a:avLst/>
          </a:prstGeom>
          <a:solidFill>
            <a:schemeClr val="accent3">
              <a:alpha val="15000"/>
            </a:schemeClr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4" name="Rectangle 2"/>
          <p:cNvSpPr>
            <a:spLocks noGrp="1" noChangeArrowheads="1"/>
          </p:cNvSpPr>
          <p:nvPr/>
        </p:nvSpPr>
        <p:spPr>
          <a:xfrm>
            <a:off x="457199" y="274638"/>
            <a:ext cx="8219257" cy="922114"/>
          </a:xfrm>
          <a:prstGeom prst="rect">
            <a:avLst/>
          </a:prstGeom>
          <a:ln/>
        </p:spPr>
        <p:txBody>
          <a:bodyPr vert="horz" lIns="91440" tIns="45720" rIns="91440" bIns="45720" anchor="ctr">
            <a:normAutofit/>
          </a:bodyPr>
          <a:lstStyle/>
          <a:p>
            <a:pPr defTabSz="743901" rtl="0" eaLnBrk="1" latinLnBrk="1" hangingPunct="1">
              <a:spcBef>
                <a:spcPct val="0"/>
              </a:spcBef>
              <a:buNone/>
              <a:defRPr lang="ko-KR" altLang="en-US"/>
            </a:pPr>
            <a:r>
              <a:rPr kumimoji="0" lang="ko-KR" altLang="en-US" sz="3600" b="1" i="0" u="none" strike="noStrike" kern="1200" cap="none" normalizeH="0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확인 문제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23392" y="1441150"/>
            <a:ext cx="8004726" cy="44529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70000" indent="-370000">
              <a:buClr>
                <a:schemeClr val="accent1"/>
              </a:buClr>
              <a:buAutoNum type="arabicPeriod"/>
              <a:defRPr lang="ko-KR" altLang="en-US"/>
            </a:pPr>
            <a:r>
              <a:rPr lang="en-US" altLang="ko-KR" sz="2200" b="1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KNN</a:t>
            </a:r>
            <a:r>
              <a:rPr lang="ko-KR" altLang="en-US" sz="2200" b="1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에서</a:t>
            </a:r>
            <a:r>
              <a:rPr lang="en-US" altLang="ko-KR" sz="2200" b="1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,</a:t>
            </a:r>
            <a:r>
              <a:rPr lang="ko-KR" altLang="en-US" sz="2200" b="1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 새로운 샘플에 대한 </a:t>
            </a:r>
            <a:r>
              <a:rPr lang="ko-KR" altLang="en-US" sz="2200" b="1">
                <a:solidFill>
                  <a:srgbClr val="FF0000"/>
                </a:solidFill>
                <a:latin typeface="맑은 고딕"/>
                <a:ea typeface="맑은 고딕"/>
                <a:cs typeface="맑은 고딕"/>
              </a:rPr>
              <a:t>예측</a:t>
            </a:r>
            <a:r>
              <a:rPr lang="ko-KR" altLang="en-US" sz="2200" b="1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을 어떻게 만드는가</a:t>
            </a:r>
            <a:r>
              <a:rPr lang="en-US" altLang="ko-KR" sz="2200" b="1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?</a:t>
            </a:r>
            <a:br>
              <a:rPr lang="en-US" altLang="ko-KR" sz="2200" b="1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</a:br>
            <a:r>
              <a:rPr lang="en-US" altLang="ko-KR" sz="2200" b="1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a. </a:t>
            </a:r>
            <a:r>
              <a:rPr lang="ko-KR" altLang="en-US" sz="2200" b="1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이웃 샘플 클래스 중 다수인 클래스</a:t>
            </a:r>
            <a:br>
              <a:rPr lang="ko-KR" altLang="en-US" sz="2200" b="1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</a:br>
            <a:r>
              <a:rPr lang="en-US" altLang="ko-KR" sz="2200" b="1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b. </a:t>
            </a:r>
            <a:r>
              <a:rPr lang="ko-KR" altLang="en-US" sz="2200" b="1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이웃 샘플들의 평균 값</a:t>
            </a:r>
            <a:br>
              <a:rPr lang="ko-KR" altLang="en-US" sz="2200" b="1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</a:br>
            <a:r>
              <a:rPr lang="en-US" altLang="ko-KR" sz="2200" b="1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c. </a:t>
            </a:r>
            <a:r>
              <a:rPr lang="ko-KR" altLang="en-US" sz="2200" b="1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이웃 샘플 중 가장 높은 값</a:t>
            </a:r>
            <a:br>
              <a:rPr lang="ko-KR" altLang="en-US" sz="2200" b="1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</a:br>
            <a:r>
              <a:rPr lang="en-US" altLang="ko-KR" sz="2200" b="1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d. </a:t>
            </a:r>
            <a:r>
              <a:rPr lang="ko-KR" altLang="en-US" sz="2200" b="1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이웃 샘플 중 가장 낮은 값</a:t>
            </a:r>
            <a:br>
              <a:rPr lang="ko-KR" altLang="en-US" sz="2200" b="1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</a:br>
            <a:endParaRPr lang="ko-KR" altLang="en-US" sz="2200" b="1">
              <a:solidFill>
                <a:schemeClr val="tx1"/>
              </a:solidFill>
              <a:latin typeface="맑은 고딕"/>
              <a:ea typeface="맑은 고딕"/>
              <a:cs typeface="맑은 고딕"/>
            </a:endParaRPr>
          </a:p>
          <a:p>
            <a:pPr marL="370000" indent="-370000">
              <a:buClr>
                <a:schemeClr val="accent1"/>
              </a:buClr>
              <a:buAutoNum type="arabicPeriod"/>
              <a:defRPr lang="ko-KR" altLang="en-US"/>
            </a:pPr>
            <a:r>
              <a:rPr lang="ko-KR" altLang="en-US" sz="2200" b="1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유클리안 거리와 맨하튼 거리의 차이점은 무엇인가</a:t>
            </a:r>
            <a:r>
              <a:rPr lang="en-US" altLang="ko-KR" sz="2200" b="1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?</a:t>
            </a:r>
          </a:p>
          <a:p>
            <a:pPr marL="370000" indent="-370000">
              <a:buClr>
                <a:schemeClr val="accent1"/>
              </a:buClr>
              <a:buAutoNum type="arabicPeriod"/>
              <a:defRPr lang="ko-KR" altLang="en-US"/>
            </a:pPr>
            <a:endParaRPr lang="ko-KR" altLang="en-US" sz="2200" b="1">
              <a:solidFill>
                <a:schemeClr val="tx1"/>
              </a:solidFill>
              <a:latin typeface="맑은 고딕"/>
              <a:ea typeface="맑은 고딕"/>
              <a:cs typeface="맑은 고딕"/>
            </a:endParaRPr>
          </a:p>
          <a:p>
            <a:pPr marL="370000" indent="-370000">
              <a:buClr>
                <a:schemeClr val="accent1"/>
              </a:buClr>
              <a:buAutoNum type="arabicPeriod"/>
              <a:defRPr lang="ko-KR" altLang="en-US"/>
            </a:pPr>
            <a:r>
              <a:rPr lang="ko-KR" altLang="en-US" sz="2200" b="1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코드 중</a:t>
            </a:r>
            <a:r>
              <a:rPr lang="en-US" altLang="ko-KR" sz="2200" b="1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,</a:t>
            </a:r>
            <a:r>
              <a:rPr lang="ko-KR" altLang="en-US" sz="2200" b="1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 변수에 점</a:t>
            </a:r>
            <a:r>
              <a:rPr lang="en-US" altLang="ko-KR" sz="2200" b="1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(’.’)</a:t>
            </a:r>
            <a:r>
              <a:rPr lang="ko-KR" altLang="en-US" sz="2200" b="1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이 찍힌경우가 많다</a:t>
            </a:r>
            <a:r>
              <a:rPr lang="en-US" altLang="ko-KR" sz="2200" b="1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.</a:t>
            </a:r>
            <a:r>
              <a:rPr lang="ko-KR" altLang="en-US" sz="2200" b="1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 점의 의미는</a:t>
            </a:r>
            <a:r>
              <a:rPr lang="en-US" altLang="ko-KR" sz="2200" b="1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?</a:t>
            </a:r>
            <a:r>
              <a:rPr lang="ko-KR" altLang="en-US" sz="2200" b="1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/>
            </a:r>
            <a:br>
              <a:rPr lang="ko-KR" altLang="en-US" sz="2200" b="1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</a:br>
            <a:r>
              <a:rPr lang="ko-KR" altLang="en-US" sz="2200" b="1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/>
            </a:r>
            <a:br>
              <a:rPr lang="ko-KR" altLang="en-US" sz="2200" b="1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</a:br>
            <a:r>
              <a:rPr lang="ko-KR" altLang="en-US" sz="2200" b="1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/>
            </a:r>
            <a:br>
              <a:rPr lang="ko-KR" altLang="en-US" sz="2200" b="1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</a:br>
            <a:endParaRPr lang="ko-KR" altLang="en-US" sz="2200" b="1">
              <a:solidFill>
                <a:schemeClr val="tx1"/>
              </a:solidFill>
              <a:latin typeface="맑은 고딕"/>
              <a:ea typeface="맑은 고딕"/>
              <a:cs typeface="맑은 고딕"/>
            </a:endParaRPr>
          </a:p>
          <a:p>
            <a:pPr marL="370000" indent="-370000">
              <a:buClr>
                <a:schemeClr val="accent1"/>
              </a:buClr>
              <a:buAutoNum type="arabicPeriod"/>
              <a:defRPr lang="ko-KR" altLang="en-US"/>
            </a:pPr>
            <a:endParaRPr lang="ko-KR" altLang="en-US" sz="2200" b="1">
              <a:solidFill>
                <a:schemeClr val="tx1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248128" y="6553200"/>
            <a:ext cx="1905000" cy="304800"/>
          </a:xfrm>
        </p:spPr>
        <p:txBody>
          <a:bodyPr vert="horz" wrap="square" lIns="91440" tIns="45720" rIns="91440" bIns="45720" anchor="t" anchorCtr="0"/>
          <a:lstStyle/>
          <a:p>
            <a:pPr>
              <a:defRPr lang="ko-KR"/>
            </a:pPr>
            <a:fld id="{F251FC4B-2FCA-45B1-B450-CC40EFB80313}" type="slidenum">
              <a:rPr lang="en-US" altLang="ko-KR"/>
              <a:pPr>
                <a:defRPr lang="ko-KR"/>
              </a:pPr>
              <a:t>26</a:t>
            </a:fld>
            <a:endParaRPr lang="en-US" altLang="ko-KR"/>
          </a:p>
        </p:txBody>
      </p:sp>
      <p:pic>
        <p:nvPicPr>
          <p:cNvPr id="12" name="Google Shape;268;p30"/>
          <p:cNvPicPr/>
          <p:nvPr/>
        </p:nvPicPr>
        <p:blipFill rotWithShape="1">
          <a:blip r:embed="rId3">
            <a:alphaModFix/>
          </a:blip>
          <a:srcRect/>
          <a:stretch>
            <a:fillRect/>
          </a:stretch>
        </p:blipFill>
        <p:spPr>
          <a:xfrm>
            <a:off x="1313593" y="4561405"/>
            <a:ext cx="6516812" cy="2287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6" name="Google Shape;376;p41"/>
          <p:cNvGrpSpPr/>
          <p:nvPr/>
        </p:nvGrpSpPr>
        <p:grpSpPr>
          <a:xfrm>
            <a:off x="0" y="0"/>
            <a:ext cx="9120336" cy="6858000"/>
            <a:chOff x="0" y="0"/>
            <a:chExt cx="9120336" cy="6858000"/>
          </a:xfrm>
        </p:grpSpPr>
        <p:pic>
          <p:nvPicPr>
            <p:cNvPr id="377" name="Google Shape;377;p4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8933" y="0"/>
              <a:ext cx="9091403" cy="6858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78" name="Google Shape;378;p41"/>
            <p:cNvSpPr/>
            <p:nvPr/>
          </p:nvSpPr>
          <p:spPr>
            <a:xfrm>
              <a:off x="0" y="0"/>
              <a:ext cx="9118800" cy="6858000"/>
            </a:xfrm>
            <a:prstGeom prst="rect">
              <a:avLst/>
            </a:prstGeom>
            <a:solidFill>
              <a:schemeClr val="lt1">
                <a:alpha val="86666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379" name="Google Shape;379;p41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2D5C97"/>
              </a:buClr>
              <a:buSzPts val="4400"/>
              <a:buFont typeface="Arial"/>
              <a:buNone/>
            </a:pPr>
            <a:r>
              <a:rPr lang="ko-KR">
                <a:solidFill>
                  <a:srgbClr val="2D5C97"/>
                </a:solidFill>
                <a:latin typeface="Arial"/>
                <a:ea typeface="Arial"/>
                <a:cs typeface="Arial"/>
                <a:sym typeface="Arial"/>
              </a:rPr>
              <a:t>Any questions?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1"/>
          <p:cNvSpPr/>
          <p:nvPr/>
        </p:nvSpPr>
        <p:spPr>
          <a:xfrm>
            <a:off x="0" y="0"/>
            <a:ext cx="9120336" cy="1340768"/>
          </a:xfrm>
          <a:prstGeom prst="rect">
            <a:avLst/>
          </a:prstGeom>
          <a:solidFill>
            <a:srgbClr val="FFFF00">
              <a:alpha val="1490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9" name="Google Shape;179;p21"/>
          <p:cNvSpPr/>
          <p:nvPr/>
        </p:nvSpPr>
        <p:spPr>
          <a:xfrm>
            <a:off x="457199" y="274638"/>
            <a:ext cx="8219257" cy="9221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lgun Gothic"/>
              <a:buNone/>
            </a:pPr>
            <a:r>
              <a:rPr lang="ko-KR" sz="36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KNN 알고리즘 </a:t>
            </a:r>
            <a:r>
              <a:rPr lang="ko-KR" altLang="en-US" sz="36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관련 용어</a:t>
            </a:r>
            <a:endParaRPr/>
          </a:p>
        </p:txBody>
      </p:sp>
      <p:sp>
        <p:nvSpPr>
          <p:cNvPr id="180" name="Google Shape;180;p21"/>
          <p:cNvSpPr txBox="1">
            <a:spLocks noGrp="1"/>
          </p:cNvSpPr>
          <p:nvPr>
            <p:ph type="sldNum" idx="12"/>
          </p:nvPr>
        </p:nvSpPr>
        <p:spPr>
          <a:xfrm>
            <a:off x="7248128" y="65532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3</a:t>
            </a:fld>
            <a:endParaRPr/>
          </a:p>
        </p:txBody>
      </p:sp>
      <p:sp>
        <p:nvSpPr>
          <p:cNvPr id="181" name="Google Shape;181;p21"/>
          <p:cNvSpPr txBox="1"/>
          <p:nvPr/>
        </p:nvSpPr>
        <p:spPr>
          <a:xfrm>
            <a:off x="623392" y="1400218"/>
            <a:ext cx="8280920" cy="55320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71280" marR="0" lvl="0" indent="-371280" algn="just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❖"/>
            </a:pPr>
            <a:r>
              <a:rPr lang="ko-KR" sz="2000" b="1" i="0" u="none" strike="noStrike" cap="none">
                <a:solidFill>
                  <a:srgbClr val="0000FF"/>
                </a:solidFill>
                <a:latin typeface="Malgun Gothic"/>
                <a:ea typeface="Malgun Gothic"/>
                <a:cs typeface="Malgun Gothic"/>
                <a:sym typeface="Malgun Gothic"/>
              </a:rPr>
              <a:t>파라미터</a:t>
            </a:r>
            <a:r>
              <a:rPr lang="ko-KR" sz="20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(parameter)</a:t>
            </a:r>
            <a:endParaRPr/>
          </a:p>
          <a:p>
            <a:pPr marL="630078" marR="0" lvl="1" indent="-270033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⮚"/>
            </a:pPr>
            <a:r>
              <a:rPr lang="ko-KR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학습을 통해 최적화해야 하는 모델에서의 변수</a:t>
            </a:r>
            <a:endParaRPr/>
          </a:p>
          <a:p>
            <a:pPr marL="630078" marR="0" lvl="1" indent="-270033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⮚"/>
            </a:pPr>
            <a:r>
              <a:rPr lang="ko-KR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모델의 성능을 결정</a:t>
            </a:r>
            <a:endParaRPr/>
          </a:p>
          <a:p>
            <a:pPr marL="630078" marR="0" lvl="1" indent="-155733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71280" marR="0" lvl="0" indent="-371280" algn="just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❖"/>
            </a:pPr>
            <a:r>
              <a:rPr lang="ko-KR" sz="2000" b="1" i="0" u="none" strike="noStrike" cap="none">
                <a:solidFill>
                  <a:srgbClr val="0000FF"/>
                </a:solidFill>
                <a:latin typeface="Malgun Gothic"/>
                <a:ea typeface="Malgun Gothic"/>
                <a:cs typeface="Malgun Gothic"/>
                <a:sym typeface="Malgun Gothic"/>
              </a:rPr>
              <a:t>하이퍼 파라미터</a:t>
            </a:r>
            <a:r>
              <a:rPr lang="ko-KR" sz="20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(hyper parameter)</a:t>
            </a:r>
            <a:endParaRPr/>
          </a:p>
          <a:p>
            <a:pPr marL="630078" marR="0" lvl="1" indent="-270033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⮚"/>
            </a:pPr>
            <a:r>
              <a:rPr lang="ko-KR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머신러닝에서 모델링을 위해 사용자가 직접 선택해야 하는 값</a:t>
            </a:r>
            <a:endParaRPr/>
          </a:p>
          <a:p>
            <a:pPr marL="630078" marR="0" lvl="1" indent="-270033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⮚"/>
            </a:pPr>
            <a:r>
              <a:rPr lang="ko-KR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경험 법칙(rules of thumb) 또는 시행착오(trial and error) 방법으로 선택</a:t>
            </a:r>
            <a:endParaRPr/>
          </a:p>
          <a:p>
            <a:pPr marL="630078" marR="0" lvl="1" indent="-270033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⮚"/>
            </a:pPr>
            <a:r>
              <a:rPr lang="ko-KR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학습을 통해 최적화해야 하는 변수가 아님</a:t>
            </a:r>
            <a:endParaRPr/>
          </a:p>
          <a:p>
            <a:pPr marL="630078" marR="0" lvl="1" indent="-155733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71280" marR="0" lvl="0" indent="-371280" algn="just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❖"/>
            </a:pPr>
            <a:r>
              <a:rPr lang="ko-KR" sz="20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KNN에서 </a:t>
            </a:r>
            <a:r>
              <a:rPr lang="ko-KR" sz="2000" b="1" i="0" u="none" strike="noStrike" cap="none">
                <a:solidFill>
                  <a:srgbClr val="0000FF"/>
                </a:solidFill>
                <a:latin typeface="Malgun Gothic"/>
                <a:ea typeface="Malgun Gothic"/>
                <a:cs typeface="Malgun Gothic"/>
                <a:sym typeface="Malgun Gothic"/>
              </a:rPr>
              <a:t>파라미터</a:t>
            </a:r>
            <a:r>
              <a:rPr lang="ko-KR" sz="20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와 </a:t>
            </a:r>
            <a:r>
              <a:rPr lang="ko-KR" sz="2000" b="1" i="0" u="none" strike="noStrike" cap="none">
                <a:solidFill>
                  <a:srgbClr val="0000FF"/>
                </a:solidFill>
                <a:latin typeface="Malgun Gothic"/>
                <a:ea typeface="Malgun Gothic"/>
                <a:cs typeface="Malgun Gothic"/>
                <a:sym typeface="Malgun Gothic"/>
              </a:rPr>
              <a:t>하이퍼 파라미터</a:t>
            </a:r>
            <a:endParaRPr/>
          </a:p>
          <a:p>
            <a:pPr marL="630078" marR="0" lvl="1" indent="-270033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⮚"/>
            </a:pPr>
            <a:r>
              <a:rPr lang="ko-KR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파라미터 : 없음, 하이퍼 파라미터 : K값, 거리 측정 기준 (Euclidean, Manhattan 등) </a:t>
            </a:r>
            <a:endParaRPr/>
          </a:p>
          <a:p>
            <a:pPr marL="630078" marR="0" lvl="1" indent="-270033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⮚"/>
            </a:pPr>
            <a:r>
              <a:rPr lang="ko-KR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K값 : 인접한 학습 데이터를 몇 개까지 고려할 것인가</a:t>
            </a:r>
            <a:endParaRPr/>
          </a:p>
          <a:p>
            <a:pPr marL="630078" marR="0" lvl="1" indent="-270033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⮚"/>
            </a:pPr>
            <a:r>
              <a:rPr lang="ko-KR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거리 측정 기준 : 데이터 간의 거리는 어떻게 측정할 것인가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78;p21">
            <a:extLst>
              <a:ext uri="{FF2B5EF4-FFF2-40B4-BE49-F238E27FC236}">
                <a16:creationId xmlns:a16="http://schemas.microsoft.com/office/drawing/2014/main" id="{BA04EBF5-CF2D-4000-AD37-34E22FB3307D}"/>
              </a:ext>
            </a:extLst>
          </p:cNvPr>
          <p:cNvSpPr/>
          <p:nvPr/>
        </p:nvSpPr>
        <p:spPr>
          <a:xfrm>
            <a:off x="-1" y="0"/>
            <a:ext cx="9120336" cy="1340768"/>
          </a:xfrm>
          <a:prstGeom prst="rect">
            <a:avLst/>
          </a:prstGeom>
          <a:solidFill>
            <a:srgbClr val="FFFF00">
              <a:alpha val="1490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5" name="Google Shape;125;p15"/>
          <p:cNvSpPr/>
          <p:nvPr/>
        </p:nvSpPr>
        <p:spPr>
          <a:xfrm>
            <a:off x="457199" y="274638"/>
            <a:ext cx="8219257" cy="9221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lgun Gothic"/>
              <a:buNone/>
            </a:pPr>
            <a:r>
              <a:rPr lang="en-US" altLang="ko-KR" sz="36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KNN </a:t>
            </a:r>
            <a:r>
              <a:rPr lang="ko-KR" altLang="en-US" sz="36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알고리즘 특징</a:t>
            </a:r>
            <a:endParaRPr lang="ko-KR" altLang="en-US" sz="3600"/>
          </a:p>
        </p:txBody>
      </p:sp>
      <p:sp>
        <p:nvSpPr>
          <p:cNvPr id="126" name="Google Shape;126;p15"/>
          <p:cNvSpPr txBox="1">
            <a:spLocks noGrp="1"/>
          </p:cNvSpPr>
          <p:nvPr>
            <p:ph type="sldNum" idx="12"/>
          </p:nvPr>
        </p:nvSpPr>
        <p:spPr>
          <a:xfrm>
            <a:off x="7215335" y="65532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4</a:t>
            </a:fld>
            <a:endParaRPr/>
          </a:p>
        </p:txBody>
      </p:sp>
      <p:sp>
        <p:nvSpPr>
          <p:cNvPr id="127" name="Google Shape;127;p15"/>
          <p:cNvSpPr txBox="1"/>
          <p:nvPr/>
        </p:nvSpPr>
        <p:spPr>
          <a:xfrm>
            <a:off x="623392" y="1400219"/>
            <a:ext cx="8280900" cy="51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71280" marR="0" lvl="0" indent="-371280" algn="just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❖"/>
            </a:pPr>
            <a:r>
              <a:rPr lang="ko-KR" sz="20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Instance-based Learning</a:t>
            </a:r>
            <a:endParaRPr/>
          </a:p>
          <a:p>
            <a:pPr marL="630078" marR="0" lvl="1" indent="-270033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⮚"/>
            </a:pPr>
            <a:r>
              <a:rPr lang="ko-KR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K-means clustering</a:t>
            </a:r>
            <a:endParaRPr/>
          </a:p>
          <a:p>
            <a:pPr marL="630078" marR="0" lvl="1" indent="-270033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⮚"/>
            </a:pPr>
            <a:r>
              <a:rPr lang="ko-KR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K-nearest neighbor</a:t>
            </a:r>
            <a:endParaRPr/>
          </a:p>
          <a:p>
            <a:pPr marL="630078" marR="0" lvl="1" indent="-270033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⮚"/>
            </a:pPr>
            <a:r>
              <a:rPr lang="ko-KR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Locally weighted regression</a:t>
            </a:r>
            <a:endParaRPr/>
          </a:p>
          <a:p>
            <a:pPr marL="630078" marR="0" lvl="1" indent="-270033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</a:pPr>
            <a:r>
              <a:rPr lang="ko-KR" sz="1800" b="0" i="0" u="none" strike="noStrike" cap="none">
                <a:solidFill>
                  <a:srgbClr val="008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* 별도의 모델 생성 없이 인접 데이터를 이용하여 분류/예측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630078" marR="0" lvl="1" indent="-155733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71280" marR="0" lvl="0" indent="-371280" algn="just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❖"/>
            </a:pPr>
            <a:r>
              <a:rPr lang="ko-KR" sz="20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Model-based Learning</a:t>
            </a:r>
            <a:endParaRPr/>
          </a:p>
          <a:p>
            <a:pPr marL="630078" marR="0" lvl="1" indent="-270033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⮚"/>
            </a:pPr>
            <a:r>
              <a:rPr lang="ko-KR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선형/비선형 모델(ex. 선형회귀, 로지스틱 회귀)</a:t>
            </a:r>
            <a:endParaRPr/>
          </a:p>
          <a:p>
            <a:pPr marL="630078" marR="0" lvl="1" indent="-270033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⮚"/>
            </a:pPr>
            <a:r>
              <a:rPr lang="ko-KR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신경망(Neural Network)</a:t>
            </a:r>
            <a:endParaRPr/>
          </a:p>
          <a:p>
            <a:pPr marL="630078" marR="0" lvl="1" indent="-270033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⮚"/>
            </a:pPr>
            <a:r>
              <a:rPr lang="ko-KR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의사결정나무(Decision Tree)</a:t>
            </a:r>
            <a:endParaRPr/>
          </a:p>
          <a:p>
            <a:pPr marL="630078" marR="0" lvl="1" indent="-270033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⮚"/>
            </a:pPr>
            <a:r>
              <a:rPr lang="ko-KR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SVM(Support Vector Machine)</a:t>
            </a:r>
            <a:endParaRPr/>
          </a:p>
          <a:p>
            <a:pPr marL="630078" marR="0" lvl="1" indent="-270033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</a:pPr>
            <a:r>
              <a:rPr lang="ko-KR" sz="1800" b="0" i="0" u="none" strike="noStrike" cap="none">
                <a:solidFill>
                  <a:srgbClr val="008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* 학습 데이터로 모델을 사전에 생성 후 새로운 데이터에 대한 분류/예측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630078" marR="0" lvl="1" indent="-155733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9"/>
          <p:cNvSpPr/>
          <p:nvPr/>
        </p:nvSpPr>
        <p:spPr>
          <a:xfrm>
            <a:off x="0" y="0"/>
            <a:ext cx="9120336" cy="1340768"/>
          </a:xfrm>
          <a:prstGeom prst="rect">
            <a:avLst/>
          </a:prstGeom>
          <a:solidFill>
            <a:srgbClr val="FFFF00">
              <a:alpha val="14900"/>
            </a:srgbClr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 b="0" i="0" u="none" strike="noStrike" cap="none">
              <a:solidFill>
                <a:schemeClr val="lt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160" name="Google Shape;160;p19"/>
          <p:cNvSpPr/>
          <p:nvPr/>
        </p:nvSpPr>
        <p:spPr>
          <a:xfrm>
            <a:off x="457199" y="274638"/>
            <a:ext cx="8219257" cy="922114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맑은 고딕"/>
              <a:buNone/>
              <a:defRPr/>
            </a:pPr>
            <a:r>
              <a:rPr lang="ko-KR" sz="3600" b="1" i="0" u="none" strike="noStrike" cap="none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KNN 알고리즘</a:t>
            </a:r>
            <a:r>
              <a:rPr lang="ko-KR" altLang="en-US" sz="3600" b="1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 특징</a:t>
            </a:r>
            <a:endParaRPr lang="ko-KR" sz="3600" b="1" i="0" u="none" strike="noStrike" cap="none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161" name="Google Shape;161;p19"/>
          <p:cNvSpPr txBox="1">
            <a:spLocks noGrp="1"/>
          </p:cNvSpPr>
          <p:nvPr>
            <p:ph type="sldNum" idx="12"/>
          </p:nvPr>
        </p:nvSpPr>
        <p:spPr>
          <a:xfrm>
            <a:off x="7248128" y="65532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t>5</a:t>
            </a:fld>
            <a:endParaRPr lang="en-US"/>
          </a:p>
        </p:txBody>
      </p:sp>
      <p:sp>
        <p:nvSpPr>
          <p:cNvPr id="162" name="Google Shape;162;p19"/>
          <p:cNvSpPr txBox="1"/>
          <p:nvPr/>
        </p:nvSpPr>
        <p:spPr>
          <a:xfrm>
            <a:off x="623392" y="1400218"/>
            <a:ext cx="8280920" cy="3474676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371280" marR="0" lvl="0" indent="-371280" algn="just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Noto Sans Symbols"/>
              <a:buChar char="❖"/>
              <a:defRPr/>
            </a:pPr>
            <a:r>
              <a:rPr lang="ko-KR" sz="2000" b="1" i="0" u="none" strike="noStrike" cap="none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Instance-based Learning</a:t>
            </a:r>
          </a:p>
          <a:p>
            <a:pPr marL="630078" marR="0" lvl="1" indent="-270033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Noto Sans Symbols"/>
              <a:buChar char="⮚"/>
              <a:defRPr/>
            </a:pPr>
            <a:r>
              <a:rPr lang="ko-KR" sz="1800" b="0" i="0" u="none" strike="noStrike" cap="none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각각의 관측치(instance)만을 이용하여 새로운 데이터에 대한 예측</a:t>
            </a:r>
          </a:p>
          <a:p>
            <a:pPr marL="630078" marR="0" lvl="1" indent="-155733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Noto Sans Symbols"/>
              <a:buNone/>
              <a:defRPr/>
            </a:pPr>
            <a:endParaRPr sz="1800" b="0" i="0" u="none" strike="noStrike" cap="none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  <a:p>
            <a:pPr marL="371280" marR="0" lvl="0" indent="-371280" algn="just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Noto Sans Symbols"/>
              <a:buChar char="❖"/>
              <a:defRPr/>
            </a:pPr>
            <a:r>
              <a:rPr lang="ko-KR" sz="2000" b="1" i="0" u="none" strike="noStrike" cap="none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Memory-based Learning</a:t>
            </a:r>
          </a:p>
          <a:p>
            <a:pPr marL="630078" marR="0" lvl="1" indent="-270033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Noto Sans Symbols"/>
              <a:buChar char="⮚"/>
              <a:defRPr/>
            </a:pPr>
            <a:r>
              <a:rPr lang="ko-KR" sz="1800" b="0" i="0" u="none" strike="noStrike" cap="none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모든 학습 데이터를 메모리에 저장한 후 예측</a:t>
            </a:r>
          </a:p>
          <a:p>
            <a:pPr marL="630078" marR="0" lvl="1" indent="-155733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Noto Sans Symbols"/>
              <a:buNone/>
              <a:defRPr/>
            </a:pPr>
            <a:endParaRPr sz="1800" b="0" i="0" u="none" strike="noStrike" cap="none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  <a:p>
            <a:pPr marL="371280" marR="0" lvl="0" indent="-371280" algn="just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Noto Sans Symbols"/>
              <a:buChar char="❖"/>
              <a:defRPr/>
            </a:pPr>
            <a:r>
              <a:rPr lang="ko-KR" sz="2000" b="1" i="0" u="none" strike="noStrike" cap="none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Lazy Learning</a:t>
            </a:r>
          </a:p>
          <a:p>
            <a:pPr marL="630078" marR="0" lvl="1" indent="-270033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Noto Sans Symbols"/>
              <a:buChar char="⮚"/>
              <a:defRPr/>
            </a:pPr>
            <a:r>
              <a:rPr lang="ko-KR" sz="1800" b="0" i="0" u="none" strike="noStrike" cap="none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모델을 사전에 학습하지 않고 새로운 관측치(즉, 테스트 데이터)가 발생한 후에 학습이 동작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6"/>
          <p:cNvSpPr/>
          <p:nvPr/>
        </p:nvSpPr>
        <p:spPr>
          <a:xfrm>
            <a:off x="0" y="0"/>
            <a:ext cx="9120336" cy="1340768"/>
          </a:xfrm>
          <a:prstGeom prst="rect">
            <a:avLst/>
          </a:prstGeom>
          <a:solidFill>
            <a:srgbClr val="008000">
              <a:alpha val="1490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3" name="Google Shape;133;p16"/>
          <p:cNvSpPr/>
          <p:nvPr/>
        </p:nvSpPr>
        <p:spPr>
          <a:xfrm>
            <a:off x="457199" y="274638"/>
            <a:ext cx="8219257" cy="9221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맑은 고딕"/>
              <a:buNone/>
              <a:defRPr/>
            </a:pPr>
            <a:r>
              <a:rPr lang="ko-KR" altLang="ko-KR" sz="3600" b="1" i="0" u="none" strike="noStrike" cap="none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KNN 알고리즘</a:t>
            </a:r>
            <a:r>
              <a:rPr lang="ko-KR" altLang="en-US" sz="3600" b="1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 소개 </a:t>
            </a:r>
            <a:r>
              <a:rPr lang="en-US" altLang="ko-KR" sz="3600" b="1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– </a:t>
            </a:r>
            <a:r>
              <a:rPr lang="ko-KR" altLang="en-US" sz="3600" b="1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분류 </a:t>
            </a:r>
            <a:r>
              <a:rPr lang="en-US" altLang="ko-KR" sz="3600" b="1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/ </a:t>
            </a:r>
            <a:r>
              <a:rPr lang="ko-KR" altLang="en-US" sz="3600" b="1">
                <a:solidFill>
                  <a:schemeClr val="bg1">
                    <a:lumMod val="75000"/>
                  </a:schemeClr>
                </a:solidFill>
                <a:latin typeface="맑은 고딕"/>
                <a:ea typeface="맑은 고딕"/>
                <a:cs typeface="맑은 고딕"/>
                <a:sym typeface="맑은 고딕"/>
              </a:rPr>
              <a:t>예측</a:t>
            </a:r>
            <a:endParaRPr lang="ko-KR" altLang="ko-KR" sz="3600" b="1" i="0" u="none" strike="noStrike" cap="none">
              <a:solidFill>
                <a:schemeClr val="bg1">
                  <a:lumMod val="75000"/>
                </a:schemeClr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134" name="Google Shape;134;p16"/>
          <p:cNvSpPr txBox="1">
            <a:spLocks noGrp="1"/>
          </p:cNvSpPr>
          <p:nvPr>
            <p:ph type="sldNum" idx="12"/>
          </p:nvPr>
        </p:nvSpPr>
        <p:spPr>
          <a:xfrm>
            <a:off x="7215335" y="65532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6</a:t>
            </a:fld>
            <a:endParaRPr/>
          </a:p>
        </p:txBody>
      </p:sp>
      <p:sp>
        <p:nvSpPr>
          <p:cNvPr id="135" name="Google Shape;135;p16"/>
          <p:cNvSpPr txBox="1"/>
          <p:nvPr/>
        </p:nvSpPr>
        <p:spPr>
          <a:xfrm>
            <a:off x="623392" y="1400219"/>
            <a:ext cx="8280920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71280" marR="0" lvl="0" indent="-371280" algn="just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❖"/>
            </a:pPr>
            <a:r>
              <a:rPr lang="ko-KR" sz="20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1-nearest neighbor</a:t>
            </a:r>
            <a:r>
              <a:rPr lang="en-US" altLang="ko-KR" sz="20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(k = 1)</a:t>
            </a:r>
            <a:endParaRPr/>
          </a:p>
        </p:txBody>
      </p:sp>
      <p:pic>
        <p:nvPicPr>
          <p:cNvPr id="136" name="Google Shape;136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6635" y="1847850"/>
            <a:ext cx="7410728" cy="46774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7"/>
          <p:cNvSpPr/>
          <p:nvPr/>
        </p:nvSpPr>
        <p:spPr>
          <a:xfrm>
            <a:off x="0" y="0"/>
            <a:ext cx="9120336" cy="1340768"/>
          </a:xfrm>
          <a:prstGeom prst="rect">
            <a:avLst/>
          </a:prstGeom>
          <a:solidFill>
            <a:srgbClr val="008000">
              <a:alpha val="1490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2" name="Google Shape;142;p17"/>
          <p:cNvSpPr/>
          <p:nvPr/>
        </p:nvSpPr>
        <p:spPr>
          <a:xfrm>
            <a:off x="457199" y="274638"/>
            <a:ext cx="8219257" cy="9221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맑은 고딕"/>
              <a:buNone/>
              <a:defRPr/>
            </a:pPr>
            <a:r>
              <a:rPr lang="ko-KR" altLang="ko-KR" sz="3600" b="1" i="0" u="none" strike="noStrike" cap="none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KNN 알고리즘</a:t>
            </a:r>
            <a:r>
              <a:rPr lang="ko-KR" altLang="en-US" sz="3600" b="1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 소개 </a:t>
            </a:r>
            <a:r>
              <a:rPr lang="en-US" altLang="ko-KR" sz="3600" b="1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– </a:t>
            </a:r>
            <a:r>
              <a:rPr lang="ko-KR" altLang="en-US" sz="3600" b="1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분류 </a:t>
            </a:r>
            <a:r>
              <a:rPr lang="en-US" altLang="ko-KR" sz="3600" b="1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/ </a:t>
            </a:r>
            <a:r>
              <a:rPr lang="ko-KR" altLang="en-US" sz="3600" b="1">
                <a:solidFill>
                  <a:schemeClr val="bg1">
                    <a:lumMod val="75000"/>
                  </a:schemeClr>
                </a:solidFill>
                <a:latin typeface="맑은 고딕"/>
                <a:ea typeface="맑은 고딕"/>
                <a:cs typeface="맑은 고딕"/>
                <a:sym typeface="맑은 고딕"/>
              </a:rPr>
              <a:t>예측</a:t>
            </a:r>
            <a:endParaRPr lang="ko-KR" altLang="ko-KR" sz="3600" b="1" i="0" u="none" strike="noStrike" cap="none">
              <a:solidFill>
                <a:schemeClr val="bg1">
                  <a:lumMod val="75000"/>
                </a:schemeClr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143" name="Google Shape;143;p17"/>
          <p:cNvSpPr txBox="1">
            <a:spLocks noGrp="1"/>
          </p:cNvSpPr>
          <p:nvPr>
            <p:ph type="sldNum" idx="12"/>
          </p:nvPr>
        </p:nvSpPr>
        <p:spPr>
          <a:xfrm>
            <a:off x="7215335" y="65532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7</a:t>
            </a:fld>
            <a:endParaRPr/>
          </a:p>
        </p:txBody>
      </p:sp>
      <p:sp>
        <p:nvSpPr>
          <p:cNvPr id="144" name="Google Shape;144;p17"/>
          <p:cNvSpPr txBox="1"/>
          <p:nvPr/>
        </p:nvSpPr>
        <p:spPr>
          <a:xfrm>
            <a:off x="623392" y="1400219"/>
            <a:ext cx="8280920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71280" marR="0" lvl="0" indent="-371280" algn="just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❖"/>
            </a:pPr>
            <a:r>
              <a:rPr lang="ko-KR" sz="20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3-nearest neighbor</a:t>
            </a:r>
            <a:r>
              <a:rPr lang="en-US" altLang="ko-KR" sz="20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(k = 3)</a:t>
            </a:r>
            <a:endParaRPr/>
          </a:p>
        </p:txBody>
      </p:sp>
      <p:pic>
        <p:nvPicPr>
          <p:cNvPr id="145" name="Google Shape;145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5579" y="1794682"/>
            <a:ext cx="7332805" cy="46586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8"/>
          <p:cNvSpPr/>
          <p:nvPr/>
        </p:nvSpPr>
        <p:spPr>
          <a:xfrm>
            <a:off x="0" y="0"/>
            <a:ext cx="9120336" cy="1340768"/>
          </a:xfrm>
          <a:prstGeom prst="rect">
            <a:avLst/>
          </a:prstGeom>
          <a:solidFill>
            <a:srgbClr val="008000">
              <a:alpha val="1490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1" name="Google Shape;151;p18"/>
          <p:cNvSpPr/>
          <p:nvPr/>
        </p:nvSpPr>
        <p:spPr>
          <a:xfrm>
            <a:off x="457199" y="274638"/>
            <a:ext cx="8219257" cy="9221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맑은 고딕"/>
              <a:buNone/>
              <a:defRPr/>
            </a:pPr>
            <a:r>
              <a:rPr lang="ko-KR" altLang="ko-KR" sz="3600" b="1" i="0" u="none" strike="noStrike" cap="none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KNN 알고리즘</a:t>
            </a:r>
            <a:r>
              <a:rPr lang="ko-KR" altLang="en-US" sz="3600" b="1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 소개 </a:t>
            </a:r>
            <a:r>
              <a:rPr lang="en-US" altLang="ko-KR" sz="3600" b="1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– </a:t>
            </a:r>
            <a:r>
              <a:rPr lang="ko-KR" altLang="en-US" sz="3600" b="1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분류 </a:t>
            </a:r>
            <a:r>
              <a:rPr lang="en-US" altLang="ko-KR" sz="3600" b="1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/ </a:t>
            </a:r>
            <a:r>
              <a:rPr lang="ko-KR" altLang="en-US" sz="3600" b="1">
                <a:solidFill>
                  <a:schemeClr val="bg1">
                    <a:lumMod val="75000"/>
                  </a:schemeClr>
                </a:solidFill>
                <a:latin typeface="맑은 고딕"/>
                <a:ea typeface="맑은 고딕"/>
                <a:cs typeface="맑은 고딕"/>
                <a:sym typeface="맑은 고딕"/>
              </a:rPr>
              <a:t>예측</a:t>
            </a:r>
            <a:endParaRPr lang="ko-KR" altLang="ko-KR" sz="3600" b="1" i="0" u="none" strike="noStrike" cap="none">
              <a:solidFill>
                <a:schemeClr val="bg1">
                  <a:lumMod val="75000"/>
                </a:schemeClr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152" name="Google Shape;152;p18"/>
          <p:cNvSpPr txBox="1">
            <a:spLocks noGrp="1"/>
          </p:cNvSpPr>
          <p:nvPr>
            <p:ph type="sldNum" idx="12"/>
          </p:nvPr>
        </p:nvSpPr>
        <p:spPr>
          <a:xfrm>
            <a:off x="7215335" y="65532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8</a:t>
            </a:fld>
            <a:endParaRPr/>
          </a:p>
        </p:txBody>
      </p:sp>
      <p:pic>
        <p:nvPicPr>
          <p:cNvPr id="153" name="Google Shape;153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5320" y="1844824"/>
            <a:ext cx="7718690" cy="4608512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18"/>
          <p:cNvSpPr txBox="1"/>
          <p:nvPr/>
        </p:nvSpPr>
        <p:spPr>
          <a:xfrm>
            <a:off x="623392" y="1400219"/>
            <a:ext cx="8280920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71280" marR="0" lvl="0" indent="-371280" algn="just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❖"/>
            </a:pPr>
            <a:r>
              <a:rPr lang="ko-KR" sz="20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K-nearest neighbor</a:t>
            </a:r>
            <a:r>
              <a:rPr lang="en-US" altLang="ko-KR" sz="20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(k = 3)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0"/>
          <p:cNvSpPr/>
          <p:nvPr/>
        </p:nvSpPr>
        <p:spPr>
          <a:xfrm>
            <a:off x="0" y="0"/>
            <a:ext cx="9120336" cy="1340768"/>
          </a:xfrm>
          <a:prstGeom prst="rect">
            <a:avLst/>
          </a:prstGeom>
          <a:solidFill>
            <a:srgbClr val="FFFF00">
              <a:alpha val="14900"/>
            </a:srgbClr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 b="0" i="0" u="none" strike="noStrike" cap="none">
              <a:solidFill>
                <a:schemeClr val="lt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168" name="Google Shape;168;p20"/>
          <p:cNvSpPr/>
          <p:nvPr/>
        </p:nvSpPr>
        <p:spPr>
          <a:xfrm>
            <a:off x="457199" y="274638"/>
            <a:ext cx="8219257" cy="922114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맑은 고딕"/>
              <a:buNone/>
              <a:defRPr/>
            </a:pPr>
            <a:r>
              <a:rPr lang="ko-KR" altLang="ko-KR" sz="3600" b="1" i="0" u="none" strike="noStrike" cap="none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KNN 알고리즘</a:t>
            </a:r>
            <a:r>
              <a:rPr lang="ko-KR" altLang="en-US" sz="3600" b="1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 소개 </a:t>
            </a:r>
            <a:r>
              <a:rPr lang="en-US" altLang="ko-KR" sz="3600" b="1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– </a:t>
            </a:r>
            <a:r>
              <a:rPr lang="ko-KR" altLang="en-US" sz="3600" b="1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분류 </a:t>
            </a:r>
            <a:r>
              <a:rPr lang="en-US" altLang="ko-KR" sz="3600" b="1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/ </a:t>
            </a:r>
            <a:r>
              <a:rPr lang="ko-KR" altLang="en-US" sz="3600" b="1">
                <a:solidFill>
                  <a:schemeClr val="bg1">
                    <a:lumMod val="75000"/>
                  </a:schemeClr>
                </a:solidFill>
                <a:latin typeface="맑은 고딕"/>
                <a:ea typeface="맑은 고딕"/>
                <a:cs typeface="맑은 고딕"/>
                <a:sym typeface="맑은 고딕"/>
              </a:rPr>
              <a:t>예측</a:t>
            </a:r>
            <a:endParaRPr lang="ko-KR" altLang="ko-KR" sz="3600" b="1" i="0" u="none" strike="noStrike" cap="none">
              <a:solidFill>
                <a:schemeClr val="bg1">
                  <a:lumMod val="75000"/>
                </a:schemeClr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169" name="Google Shape;169;p20"/>
          <p:cNvSpPr txBox="1">
            <a:spLocks noGrp="1"/>
          </p:cNvSpPr>
          <p:nvPr>
            <p:ph type="sldNum" idx="12"/>
          </p:nvPr>
        </p:nvSpPr>
        <p:spPr>
          <a:xfrm>
            <a:off x="7248128" y="65532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t>9</a:t>
            </a:fld>
            <a:endParaRPr lang="en-US"/>
          </a:p>
        </p:txBody>
      </p:sp>
      <p:sp>
        <p:nvSpPr>
          <p:cNvPr id="170" name="Google Shape;170;p20"/>
          <p:cNvSpPr txBox="1"/>
          <p:nvPr/>
        </p:nvSpPr>
        <p:spPr>
          <a:xfrm>
            <a:off x="623392" y="1400218"/>
            <a:ext cx="8280920" cy="388577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371280" marR="0" lvl="0" indent="-371280" algn="just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Noto Sans Symbols"/>
              <a:buChar char="❖"/>
              <a:defRPr/>
            </a:pPr>
            <a:r>
              <a:rPr lang="ko-KR" sz="2000" b="1" i="0" u="none" strike="noStrike" cap="none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KNN</a:t>
            </a:r>
            <a:r>
              <a:rPr lang="ko-KR" altLang="en-US" sz="2000" b="1" i="0" u="none" strike="noStrike" cap="none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 알고리즘을 통한</a:t>
            </a:r>
            <a:r>
              <a:rPr lang="ko-KR" sz="2000" b="1" i="0" u="none" strike="noStrike" cap="none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 분류</a:t>
            </a:r>
            <a:r>
              <a:rPr lang="ko-KR" altLang="en-US" sz="2000" b="1" i="0" u="none" strike="noStrike" cap="none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 문제 해결</a:t>
            </a:r>
          </a:p>
        </p:txBody>
      </p:sp>
      <p:pic>
        <p:nvPicPr>
          <p:cNvPr id="171" name="Google Shape;171;p20"/>
          <p:cNvPicPr/>
          <p:nvPr/>
        </p:nvPicPr>
        <p:blipFill rotWithShape="1">
          <a:blip r:embed="rId3">
            <a:alphaModFix/>
          </a:blip>
          <a:srcRect/>
          <a:stretch>
            <a:fillRect/>
          </a:stretch>
        </p:blipFill>
        <p:spPr>
          <a:xfrm>
            <a:off x="1512056" y="1795462"/>
            <a:ext cx="6119888" cy="3865785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0"/>
          <p:cNvSpPr txBox="1"/>
          <p:nvPr/>
        </p:nvSpPr>
        <p:spPr>
          <a:xfrm>
            <a:off x="4572000" y="5601400"/>
            <a:ext cx="4032600" cy="6465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sz="1800" b="0" i="0" u="none" strike="noStrike" cap="none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k = # of nearest neighbors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sz="1800" b="0" i="0" u="none" strike="noStrike" cap="none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k = 1 : </a:t>
            </a:r>
            <a:r>
              <a:rPr lang="ko-KR" sz="1800" b="0" i="0" u="none" strike="noStrike" cap="none">
                <a:solidFill>
                  <a:srgbClr val="FF0000"/>
                </a:solidFill>
                <a:latin typeface="맑은 고딕"/>
                <a:ea typeface="맑은 고딕"/>
                <a:cs typeface="맑은 고딕"/>
                <a:sym typeface="맑은 고딕"/>
              </a:rPr>
              <a:t>Red</a:t>
            </a:r>
            <a:r>
              <a:rPr lang="ko-KR" sz="1800" b="0" i="0" u="none" strike="noStrike" cap="none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 / k = 3 : </a:t>
            </a:r>
            <a:r>
              <a:rPr lang="ko-KR" sz="1800" b="0" i="0" u="none" strike="noStrike" cap="none">
                <a:solidFill>
                  <a:srgbClr val="008000"/>
                </a:solidFill>
                <a:latin typeface="맑은 고딕"/>
                <a:ea typeface="맑은 고딕"/>
                <a:cs typeface="맑은 고딕"/>
                <a:sym typeface="맑은 고딕"/>
              </a:rPr>
              <a:t>Green</a:t>
            </a:r>
            <a:endParaRPr/>
          </a:p>
        </p:txBody>
      </p:sp>
      <p:sp>
        <p:nvSpPr>
          <p:cNvPr id="173" name="Google Shape;173;p20"/>
          <p:cNvSpPr/>
          <p:nvPr/>
        </p:nvSpPr>
        <p:spPr>
          <a:xfrm>
            <a:off x="1689400" y="6416475"/>
            <a:ext cx="7107000" cy="3633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인접한 K개의 데이터로 부터 </a:t>
            </a:r>
            <a:r>
              <a:rPr lang="ko-KR" sz="1800" b="1" i="0" u="none" strike="noStrike" cap="non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majority voting</a:t>
            </a:r>
            <a:r>
              <a:rPr lang="ko-KR"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으로 분류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438</TotalTime>
  <Words>651</Words>
  <Application>Microsoft Office PowerPoint</Application>
  <PresentationFormat>화면 슬라이드 쇼(4:3)</PresentationFormat>
  <Paragraphs>157</Paragraphs>
  <Slides>27</Slides>
  <Notes>27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6" baseType="lpstr">
      <vt:lpstr>-apple-system</vt:lpstr>
      <vt:lpstr>Arial Unicode MS</vt:lpstr>
      <vt:lpstr>Noto Sans Symbols</vt:lpstr>
      <vt:lpstr>SFMono-Regular</vt:lpstr>
      <vt:lpstr>맑은 고딕</vt:lpstr>
      <vt:lpstr>맑은 고딕</vt:lpstr>
      <vt:lpstr>Arial</vt:lpstr>
      <vt:lpstr>Wingdings</vt:lpstr>
      <vt:lpstr>Office 테마</vt:lpstr>
      <vt:lpstr>K-Nearest Neighbor (KNN)</vt:lpstr>
      <vt:lpstr>목 차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Any questions?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K-Nearest Neighbor</dc:title>
  <dc:creator>User</dc:creator>
  <cp:lastModifiedBy>Windows 사용자</cp:lastModifiedBy>
  <cp:revision>63</cp:revision>
  <dcterms:modified xsi:type="dcterms:W3CDTF">2022-09-26T12:26:54Z</dcterms:modified>
  <cp:version/>
</cp:coreProperties>
</file>